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8" r:id="rId1"/>
  </p:sldMasterIdLst>
  <p:notesMasterIdLst>
    <p:notesMasterId r:id="rId33"/>
  </p:notesMasterIdLst>
  <p:sldIdLst>
    <p:sldId id="256" r:id="rId2"/>
    <p:sldId id="2627" r:id="rId3"/>
    <p:sldId id="2582" r:id="rId4"/>
    <p:sldId id="2598" r:id="rId5"/>
    <p:sldId id="2599" r:id="rId6"/>
    <p:sldId id="2600" r:id="rId7"/>
    <p:sldId id="2601" r:id="rId8"/>
    <p:sldId id="2605" r:id="rId9"/>
    <p:sldId id="2622" r:id="rId10"/>
    <p:sldId id="2624" r:id="rId11"/>
    <p:sldId id="2611" r:id="rId12"/>
    <p:sldId id="2606" r:id="rId13"/>
    <p:sldId id="2629" r:id="rId14"/>
    <p:sldId id="2630" r:id="rId15"/>
    <p:sldId id="2631" r:id="rId16"/>
    <p:sldId id="2607" r:id="rId17"/>
    <p:sldId id="2628" r:id="rId18"/>
    <p:sldId id="2632" r:id="rId19"/>
    <p:sldId id="2608" r:id="rId20"/>
    <p:sldId id="2614" r:id="rId21"/>
    <p:sldId id="2633" r:id="rId22"/>
    <p:sldId id="2609" r:id="rId23"/>
    <p:sldId id="2615" r:id="rId24"/>
    <p:sldId id="2617" r:id="rId25"/>
    <p:sldId id="2634" r:id="rId26"/>
    <p:sldId id="2618" r:id="rId27"/>
    <p:sldId id="2619" r:id="rId28"/>
    <p:sldId id="2621" r:id="rId29"/>
    <p:sldId id="2620" r:id="rId30"/>
    <p:sldId id="393" r:id="rId31"/>
    <p:sldId id="2636" r:id="rId32"/>
  </p:sldIdLst>
  <p:sldSz cx="9144000" cy="5143500" type="screen16x9"/>
  <p:notesSz cx="6797675" cy="992663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6" autoAdjust="0"/>
    <p:restoredTop sz="79289" autoAdjust="0"/>
  </p:normalViewPr>
  <p:slideViewPr>
    <p:cSldViewPr snapToGrid="0" snapToObjects="1">
      <p:cViewPr varScale="1">
        <p:scale>
          <a:sx n="121" d="100"/>
          <a:sy n="121" d="100"/>
        </p:scale>
        <p:origin x="930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8CAA2-0F91-D54B-970D-99B251D75F6C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8FA2E-D39C-7A40-8645-F0466D90D4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1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大家好，我是实习生张佳瑄。今天给大家分享一篇关于不规则场景文字识别的论文，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这篇论文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月发表在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上，一作是史宝光。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N+3</a:t>
            </a:r>
            <a:r>
              <a:rPr lang="zh-CN" altLang="en-US" dirty="0" smtClean="0"/>
              <a:t>个约束条件，可以得到</a:t>
            </a:r>
            <a:r>
              <a:rPr lang="en-US" altLang="zh-CN" dirty="0"/>
              <a:t>y</a:t>
            </a:r>
            <a:r>
              <a:rPr lang="zh-CN" altLang="en-US" dirty="0"/>
              <a:t>点横坐标与</a:t>
            </a:r>
            <a:r>
              <a:rPr lang="en-US" altLang="zh-CN" dirty="0"/>
              <a:t>x</a:t>
            </a:r>
            <a:r>
              <a:rPr lang="zh-CN" altLang="en-US" dirty="0"/>
              <a:t>点的对应变换公式</a:t>
            </a:r>
            <a:r>
              <a:rPr lang="zh-CN" altLang="en-US" dirty="0" smtClean="0"/>
              <a:t>，</a:t>
            </a:r>
            <a:r>
              <a:rPr lang="en-US" altLang="zh-CN" dirty="0" smtClean="0"/>
              <a:t>T</a:t>
            </a:r>
            <a:r>
              <a:rPr lang="zh-CN" altLang="en-US" dirty="0" smtClean="0"/>
              <a:t>是变换的参数矩阵，求逆之后，可以得到显示表达式。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4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矫正网络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矫正网络是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的改进，主要包括三个部分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network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到控制点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</a:t>
            </a:r>
            <a:r>
              <a:rPr lang="zh-CN" altLang="e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控制点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，来计算矫正图中，每个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点在原图中的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点的位置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对应关系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进行像素采样，得到矫正图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矫正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网络训练只需要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，不需要额外的人工标注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8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第一步，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network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一个简单的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网络定位控制点，得到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坐标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再将其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标准化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）之间得到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 smtClean="0"/>
                  <a:t>第二步：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计算空间变换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，并计算出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zh-CN" altLang="en-US" sz="1200" dirty="0">
                    <a:solidFill>
                      <a:schemeClr val="tx1"/>
                    </a:solidFill>
                  </a:rPr>
                  <a:t> 中像素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点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在 </a:t>
                </a:r>
                <a:r>
                  <a:rPr lang="en-US" altLang="zh-CN" sz="1200" i="1" dirty="0">
                    <a:solidFill>
                      <a:schemeClr val="tx1"/>
                    </a:solidFill>
                  </a:rPr>
                  <a:t>I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中对应的像素点的坐标，以便后续做采样 。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endParaRPr kumimoji="1" lang="en-US" altLang="zh-CN" dirty="0" smtClean="0"/>
              </a:p>
              <a:p>
                <a:r>
                  <a:rPr lang="zh-CN" altLang="en-US" sz="1200" dirty="0" smtClean="0">
                    <a:solidFill>
                      <a:schemeClr val="tx1"/>
                    </a:solidFill>
                  </a:rPr>
                  <a:t>首先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TPS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变换用参数矩阵表示，第一行是之前的变换函数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fai1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的参数。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给出矫正图片中的一点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，经过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TPS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变换找到原图中的对应点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’的坐标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endParaRPr kumimoji="1" lang="en-US" altLang="zh-CN" sz="1200" dirty="0" smtClean="0">
                  <a:solidFill>
                    <a:schemeClr val="tx1"/>
                  </a:solidFill>
                </a:endParaRPr>
              </a:p>
              <a:p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右边的向量是已知的，所以只要求出参数矩阵</a:t>
                </a:r>
                <a:r>
                  <a:rPr kumimoji="1" lang="en-US" altLang="zh-CN" sz="1200" dirty="0" smtClean="0">
                    <a:solidFill>
                      <a:schemeClr val="tx1"/>
                    </a:solidFill>
                  </a:rPr>
                  <a:t>T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，就能得到</a:t>
                </a:r>
                <a:r>
                  <a:rPr kumimoji="1" lang="en-US" altLang="zh-CN" sz="1200" dirty="0" smtClean="0">
                    <a:solidFill>
                      <a:schemeClr val="tx1"/>
                    </a:solidFill>
                  </a:rPr>
                  <a:t>p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‘ 的坐标。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zh-CN" altLang="en-US" dirty="0" smtClean="0"/>
                  <a:t>第二步：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计算空间变换 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，并计算出 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𝐼_r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中像素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点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在 </a:t>
                </a:r>
                <a:r>
                  <a:rPr lang="en-US" altLang="zh-CN" sz="1200" i="1" dirty="0">
                    <a:solidFill>
                      <a:schemeClr val="tx1"/>
                    </a:solidFill>
                  </a:rPr>
                  <a:t>I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 中对应的像素点的坐标，以便后续做采样 。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endParaRPr kumimoji="1" lang="en-US" altLang="zh-CN" dirty="0" smtClean="0"/>
              </a:p>
              <a:p>
                <a:r>
                  <a:rPr lang="zh-CN" altLang="en-US" sz="1200" dirty="0" smtClean="0">
                    <a:solidFill>
                      <a:schemeClr val="tx1"/>
                    </a:solidFill>
                  </a:rPr>
                  <a:t>首先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TPS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变换用参数矩阵表示，第一行是之前的变换函数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fai1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的参数。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给出矫正图片中的一点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，经过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TPS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变换找到原图中的对应点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’的坐标</a:t>
                </a:r>
                <a:r>
                  <a:rPr lang="zh-CN" altLang="en-US" sz="1200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sz="1200" dirty="0" smtClean="0">
                  <a:solidFill>
                    <a:schemeClr val="tx1"/>
                  </a:solidFill>
                </a:endParaRPr>
              </a:p>
              <a:p>
                <a:endParaRPr kumimoji="1" lang="en-US" altLang="zh-CN" sz="1200" dirty="0" smtClean="0">
                  <a:solidFill>
                    <a:schemeClr val="tx1"/>
                  </a:solidFill>
                </a:endParaRPr>
              </a:p>
              <a:p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右边的向量是已知的，所以只要求出参数矩阵</a:t>
                </a:r>
                <a:r>
                  <a:rPr kumimoji="1" lang="en-US" altLang="zh-CN" sz="1200" dirty="0" smtClean="0">
                    <a:solidFill>
                      <a:schemeClr val="tx1"/>
                    </a:solidFill>
                  </a:rPr>
                  <a:t>T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，就能得到</a:t>
                </a:r>
                <a:r>
                  <a:rPr kumimoji="1" lang="en-US" altLang="zh-CN" sz="1200" dirty="0" smtClean="0">
                    <a:solidFill>
                      <a:schemeClr val="tx1"/>
                    </a:solidFill>
                  </a:rPr>
                  <a:t>p</a:t>
                </a:r>
                <a:r>
                  <a:rPr kumimoji="1" lang="zh-CN" altLang="en-US" sz="1200" dirty="0" smtClean="0">
                    <a:solidFill>
                      <a:schemeClr val="tx1"/>
                    </a:solidFill>
                  </a:rPr>
                  <a:t>‘ 的坐标。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chemeClr val="tx1"/>
                </a:solidFill>
              </a:rPr>
              <a:t>T</a:t>
            </a:r>
            <a:r>
              <a:rPr kumimoji="1" lang="zh-CN" altLang="en-US" sz="1200" dirty="0" smtClean="0">
                <a:solidFill>
                  <a:schemeClr val="tx1"/>
                </a:solidFill>
              </a:rPr>
              <a:t> 的参数是从 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C</a:t>
            </a:r>
            <a:r>
              <a:rPr kumimoji="1" lang="zh-CN" altLang="en-US" sz="1200" dirty="0" smtClean="0">
                <a:solidFill>
                  <a:schemeClr val="tx1"/>
                </a:solidFill>
              </a:rPr>
              <a:t> 和 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C</a:t>
            </a:r>
            <a:r>
              <a:rPr kumimoji="1" lang="zh-CN" altLang="en-US" sz="1200" dirty="0" smtClean="0">
                <a:solidFill>
                  <a:schemeClr val="tx1"/>
                </a:solidFill>
              </a:rPr>
              <a:t>’的对应关系中求出的。</a:t>
            </a:r>
            <a:endParaRPr kumimoji="1" lang="en-US" altLang="zh-CN" sz="1200" dirty="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solidFill>
                  <a:schemeClr val="tx1"/>
                </a:solidFill>
              </a:rPr>
              <a:t>综合约束条件，就得到</a:t>
            </a:r>
            <a:r>
              <a:rPr kumimoji="1" lang="en-US" altLang="zh-CN" sz="1200" dirty="0" smtClean="0">
                <a:solidFill>
                  <a:schemeClr val="tx1"/>
                </a:solidFill>
              </a:rPr>
              <a:t>T</a:t>
            </a:r>
            <a:r>
              <a:rPr kumimoji="1" lang="zh-CN" altLang="en-US" sz="1200" dirty="0" smtClean="0">
                <a:solidFill>
                  <a:schemeClr val="tx1"/>
                </a:solidFill>
              </a:rPr>
              <a:t>的隐式表达式。</a:t>
            </a:r>
            <a:endParaRPr kumimoji="1" lang="en-US" altLang="zh-CN" sz="1200" dirty="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 smtClean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5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这样可以得到变换矩阵</a:t>
            </a:r>
            <a:r>
              <a:rPr kumimoji="1" lang="en-US" altLang="zh-CN" dirty="0"/>
              <a:t>T</a:t>
            </a:r>
            <a:r>
              <a:rPr kumimoji="1" lang="zh-CN" altLang="en-US" dirty="0"/>
              <a:t>的表达式，可以看出</a:t>
            </a:r>
            <a:r>
              <a:rPr kumimoji="1" lang="en-US" altLang="zh-CN" dirty="0"/>
              <a:t>T</a:t>
            </a:r>
            <a:r>
              <a:rPr kumimoji="1" lang="zh-CN" altLang="en-US" dirty="0"/>
              <a:t>只由</a:t>
            </a:r>
            <a:r>
              <a:rPr kumimoji="1" lang="en-US" altLang="zh-CN" dirty="0"/>
              <a:t>C</a:t>
            </a:r>
            <a:r>
              <a:rPr kumimoji="1" lang="zh-CN" altLang="en-US" dirty="0"/>
              <a:t>决定，且为常量，只需计算一次。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 smtClean="0"/>
              <a:t>总结一下，步骤</a:t>
            </a:r>
            <a:r>
              <a:rPr kumimoji="1" lang="zh-CN" altLang="en-US" dirty="0"/>
              <a:t>分为两步：首先通过控制点对应关系求出变换</a:t>
            </a:r>
            <a:r>
              <a:rPr kumimoji="1" lang="en-US" altLang="zh-CN" dirty="0"/>
              <a:t>T</a:t>
            </a:r>
            <a:r>
              <a:rPr kumimoji="1" lang="zh-CN" altLang="en-US" dirty="0"/>
              <a:t>，然后根据第二个</a:t>
            </a:r>
            <a:r>
              <a:rPr kumimoji="1" lang="zh-CN" altLang="en-US" dirty="0" smtClean="0"/>
              <a:t>公式，求得</a:t>
            </a:r>
            <a:r>
              <a:rPr kumimoji="1" lang="en-US" altLang="zh-CN" dirty="0"/>
              <a:t>p</a:t>
            </a:r>
            <a:r>
              <a:rPr kumimoji="1" lang="zh-CN" altLang="en-US" dirty="0" smtClean="0"/>
              <a:t>点在</a:t>
            </a:r>
            <a:r>
              <a:rPr kumimoji="1" lang="zh-CN" altLang="en-US" dirty="0"/>
              <a:t>原图中对应点</a:t>
            </a:r>
            <a:r>
              <a:rPr kumimoji="1" lang="en-US" altLang="zh-CN" dirty="0"/>
              <a:t>p</a:t>
            </a:r>
            <a:r>
              <a:rPr kumimoji="1" lang="zh-CN" altLang="en-US" dirty="0"/>
              <a:t>’的坐标。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6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第三步，采样。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根据第二步得到的像素点 𝑝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′ 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的坐标，经过插值计算得到像素值，以生成矫正图片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solidFill>
                      <a:schemeClr val="tx1"/>
                    </a:solidFill>
                  </a:rPr>
                  <a:t> 。</a:t>
                </a:r>
                <a:endParaRPr kumimoji="1" lang="en-US" altLang="zh-CN" sz="1200" dirty="0">
                  <a:solidFill>
                    <a:schemeClr val="tx1"/>
                  </a:solidFill>
                </a:endParaRPr>
              </a:p>
              <a:p>
                <a:endParaRPr kumimoji="1" lang="en-US" altLang="zh-CN" dirty="0"/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/>
                  <a:t>采样方法为双线性插值。</a:t>
                </a: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dirty="0"/>
                  <a:t>第三步，采样。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根据第二步得到的像素点 𝑝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′ 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的坐标，经过插值计算得到像素值，以生成矫正图片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〖</a:t>
                </a:r>
                <a:r>
                  <a:rPr lang="zh-CN" altLang="en-US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𝐼〗_r</a:t>
                </a:r>
                <a:r>
                  <a:rPr kumimoji="1" lang="zh-CN" altLang="en-US" sz="1200" dirty="0">
                    <a:solidFill>
                      <a:schemeClr val="tx1"/>
                    </a:solidFill>
                  </a:rPr>
                  <a:t> 。</a:t>
                </a:r>
                <a:endParaRPr kumimoji="1" lang="en-US" altLang="zh-CN" sz="1200" dirty="0">
                  <a:solidFill>
                    <a:schemeClr val="tx1"/>
                  </a:solidFill>
                </a:endParaRPr>
              </a:p>
              <a:p>
                <a:endParaRPr kumimoji="1" lang="en-US" altLang="zh-CN" dirty="0"/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/>
                  <a:t>原</a:t>
                </a:r>
                <a:r>
                  <a:rPr lang="en-US" altLang="zh-CN" sz="1200" dirty="0"/>
                  <a:t>STN</a:t>
                </a:r>
                <a:r>
                  <a:rPr lang="zh-CN" altLang="en-US" sz="1200" dirty="0"/>
                  <a:t>论文中，使用的为双线性插值，</a:t>
                </a:r>
                <a:r>
                  <a:rPr lang="en-US" altLang="zh-CN" sz="1200" dirty="0"/>
                  <a:t>ASTER</a:t>
                </a:r>
                <a:r>
                  <a:rPr lang="zh-CN" altLang="en-US" sz="1200" dirty="0"/>
                  <a:t>中也用了同样的采样方法。</a:t>
                </a:r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71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下面看一下，矫正网络，如何在没有额外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标注的情况下，只使用梯度回传训练这个矫正网络。</a:t>
            </a:r>
          </a:p>
          <a:p>
            <a:endParaRPr kumimoji="1" lang="en-US" altLang="zh-CN" sz="1200" dirty="0" smtClean="0"/>
          </a:p>
          <a:p>
            <a:r>
              <a:rPr kumimoji="1" lang="zh-CN" altLang="en-US" sz="1200" dirty="0" smtClean="0"/>
              <a:t>因为</a:t>
            </a:r>
            <a:r>
              <a:rPr kumimoji="1" lang="zh-CN" altLang="en-US" sz="1200" dirty="0"/>
              <a:t>第一步的</a:t>
            </a:r>
            <a:r>
              <a:rPr kumimoji="1" lang="en-US" altLang="zh-CN" sz="1200" dirty="0"/>
              <a:t>localization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network</a:t>
            </a:r>
            <a:r>
              <a:rPr kumimoji="1" lang="zh-CN" altLang="en-US" sz="1200" dirty="0"/>
              <a:t>使用的</a:t>
            </a:r>
            <a:r>
              <a:rPr kumimoji="1" lang="en-US" altLang="zh-CN" sz="1200" dirty="0"/>
              <a:t>CNN</a:t>
            </a:r>
            <a:r>
              <a:rPr kumimoji="1" lang="zh-CN" altLang="en-US" sz="1200" dirty="0"/>
              <a:t>网络，所以</a:t>
            </a:r>
            <a:r>
              <a:rPr kumimoji="1" lang="zh-CN" altLang="en-US" sz="1200" dirty="0" smtClean="0"/>
              <a:t>肯定可以梯度回传的</a:t>
            </a:r>
            <a:r>
              <a:rPr kumimoji="1" lang="zh-CN" altLang="en-US" sz="1200" dirty="0"/>
              <a:t>，那就看下之后两个步骤是否可微。</a:t>
            </a:r>
            <a:endParaRPr kumimoji="1" lang="en-US" altLang="zh-CN" sz="1200" dirty="0"/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第二步公式是这个。。也就是</a:t>
            </a:r>
            <a:r>
              <a:rPr kumimoji="1" lang="en-US" altLang="zh-CN" sz="1200" dirty="0"/>
              <a:t>TPS</a:t>
            </a:r>
            <a:r>
              <a:rPr kumimoji="1" lang="zh-CN" altLang="en-US" sz="1200" dirty="0"/>
              <a:t>变换；第三步是</a:t>
            </a:r>
            <a:r>
              <a:rPr kumimoji="1" lang="zh-CN" altLang="en-US" sz="1200" dirty="0" smtClean="0"/>
              <a:t>双线性插值。注意</a:t>
            </a:r>
            <a:r>
              <a:rPr kumimoji="1" lang="zh-CN" altLang="en-US" sz="1200" dirty="0"/>
              <a:t>，</a:t>
            </a:r>
            <a:r>
              <a:rPr kumimoji="1" lang="en-US" altLang="zh-CN" sz="1200" dirty="0"/>
              <a:t>c</a:t>
            </a:r>
          </a:p>
          <a:p>
            <a:endParaRPr kumimoji="1" lang="en-US" altLang="zh-CN" sz="1200" dirty="0"/>
          </a:p>
          <a:p>
            <a:r>
              <a:rPr kumimoji="1" lang="zh-CN" altLang="en-US" sz="1200" dirty="0"/>
              <a:t>解释上标</a:t>
            </a:r>
            <a:r>
              <a:rPr kumimoji="1" lang="en-US" altLang="zh-CN" sz="1200" dirty="0"/>
              <a:t>c</a:t>
            </a:r>
            <a:r>
              <a:rPr kumimoji="1" lang="zh-CN" altLang="en-US" sz="1200" dirty="0"/>
              <a:t>的含义：表示某个</a:t>
            </a:r>
            <a:r>
              <a:rPr kumimoji="1" lang="en-US" altLang="zh-CN" sz="1200" dirty="0" err="1"/>
              <a:t>channal</a:t>
            </a:r>
            <a:endParaRPr kumimoji="1" lang="en-US" altLang="zh-CN" sz="1200" dirty="0"/>
          </a:p>
          <a:p>
            <a:r>
              <a:rPr kumimoji="1" lang="en-US" altLang="zh-CN" sz="1200" dirty="0"/>
              <a:t>STN</a:t>
            </a:r>
            <a:r>
              <a:rPr kumimoji="1" lang="zh-CN" altLang="en-US" sz="1200" dirty="0"/>
              <a:t>提到，对于</a:t>
            </a:r>
            <a:r>
              <a:rPr kumimoji="1" lang="en-US" altLang="zh-CN" sz="1200" dirty="0"/>
              <a:t>multi-channel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inputs</a:t>
            </a:r>
            <a:r>
              <a:rPr kumimoji="1" lang="zh-CN" altLang="en-US" sz="1200" dirty="0"/>
              <a:t>也同样适用，每一个</a:t>
            </a:r>
            <a:r>
              <a:rPr kumimoji="1" lang="en-US" altLang="zh-CN" sz="1200" dirty="0"/>
              <a:t>channel</a:t>
            </a:r>
            <a:r>
              <a:rPr kumimoji="1" lang="zh-CN" altLang="en-US" sz="1200" dirty="0"/>
              <a:t>单独转换即可</a:t>
            </a:r>
            <a:r>
              <a:rPr kumimoji="1" lang="zh-CN" altLang="en-US" sz="1200" dirty="0" smtClean="0"/>
              <a:t>（也就是说，通过</a:t>
            </a:r>
            <a:r>
              <a:rPr kumimoji="1" lang="zh-CN" altLang="en-US" sz="1200" baseline="0" dirty="0" smtClean="0"/>
              <a:t> 变换 </a:t>
            </a:r>
            <a:r>
              <a:rPr kumimoji="1" lang="zh-CN" altLang="en-US" sz="1200" dirty="0" smtClean="0"/>
              <a:t>不改变</a:t>
            </a:r>
            <a:r>
              <a:rPr kumimoji="1" lang="en-US" altLang="zh-CN" sz="1200" baseline="0" dirty="0" smtClean="0"/>
              <a:t> </a:t>
            </a:r>
            <a:r>
              <a:rPr kumimoji="1" lang="zh-CN" altLang="en-US" sz="1200" baseline="0" dirty="0" smtClean="0"/>
              <a:t>通道 </a:t>
            </a:r>
            <a:r>
              <a:rPr kumimoji="1" lang="zh-CN" altLang="en-US" sz="1200" dirty="0" smtClean="0"/>
              <a:t>的</a:t>
            </a:r>
            <a:r>
              <a:rPr kumimoji="1" lang="zh-CN" altLang="en-US" sz="1200" dirty="0"/>
              <a:t>个数）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黄色圈起来的是所有的参数，可以看到，</a:t>
            </a:r>
            <a:r>
              <a:rPr kumimoji="1" lang="en-US" altLang="zh-CN" dirty="0" smtClean="0"/>
              <a:t>U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均是可微的，而对于变换中的参数 </a:t>
            </a:r>
            <a:r>
              <a:rPr kumimoji="1" lang="en-US" altLang="zh-CN" dirty="0" smtClean="0"/>
              <a:t>theta </a:t>
            </a:r>
            <a:r>
              <a:rPr kumimoji="1" lang="zh-CN" altLang="en-US" dirty="0" smtClean="0"/>
              <a:t>，在</a:t>
            </a:r>
            <a:r>
              <a:rPr kumimoji="1" lang="en-US" altLang="zh-CN" dirty="0" smtClean="0"/>
              <a:t>TPS</a:t>
            </a:r>
            <a:r>
              <a:rPr kumimoji="1" lang="zh-CN" altLang="en-US" dirty="0" smtClean="0"/>
              <a:t>论文中证明了它的可微性。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综</a:t>
            </a:r>
            <a:r>
              <a:rPr kumimoji="1" lang="zh-CN" altLang="en-US" dirty="0"/>
              <a:t>上，矫正</a:t>
            </a:r>
            <a:r>
              <a:rPr kumimoji="1" lang="zh-CN" altLang="en-US" dirty="0" smtClean="0"/>
              <a:t>网络整体是</a:t>
            </a:r>
            <a:r>
              <a:rPr kumimoji="1" lang="zh-CN" altLang="en-US" dirty="0"/>
              <a:t>可微的，所以无需人工标注控制点，直接用识别结果做梯度回传，训练网络。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2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我主要会从如下几个方面来进行分享。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30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再看识别网络。网络</a:t>
            </a:r>
            <a:r>
              <a:rPr lang="zh-CN" altLang="en-US" dirty="0"/>
              <a:t>主要分两部分，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 +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双向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模块，和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+ attention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左边是识别网络的网络结构，右边是网络配置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2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使用双向</a:t>
            </a:r>
            <a:r>
              <a:rPr kumimoji="1" lang="en-US" altLang="zh-CN" dirty="0"/>
              <a:t>decoder</a:t>
            </a:r>
            <a:r>
              <a:rPr kumimoji="1" lang="zh-CN" altLang="en-US" dirty="0"/>
              <a:t>，所以训练时损失函数是两个方向损失的平均值。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并且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85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由图可以看出，特定初始值比全部随机初始化，收敛速度更快且训练过程更为平稳。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这个应该算是训练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的一个小</a:t>
            </a:r>
            <a:r>
              <a:rPr kumimoji="1" lang="en-US" altLang="zh-CN" dirty="0"/>
              <a:t>trick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35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关于矫正网络的效果，</a:t>
            </a:r>
            <a:r>
              <a:rPr lang="zh-CN" altLang="en-US" dirty="0"/>
              <a:t>矫正对一般水平样本（</a:t>
            </a:r>
            <a:r>
              <a:rPr lang="en-US" altLang="zh-CN" dirty="0"/>
              <a:t>IIIT5k</a:t>
            </a:r>
            <a:r>
              <a:rPr lang="zh-CN" altLang="en-US" dirty="0"/>
              <a:t>，</a:t>
            </a:r>
            <a:r>
              <a:rPr lang="en-US" altLang="zh-CN" dirty="0"/>
              <a:t>IC03</a:t>
            </a:r>
            <a:r>
              <a:rPr lang="zh-CN" altLang="en-US" dirty="0"/>
              <a:t>，</a:t>
            </a:r>
            <a:r>
              <a:rPr lang="en-US" altLang="zh-CN" dirty="0"/>
              <a:t>IC13</a:t>
            </a:r>
            <a:r>
              <a:rPr lang="zh-CN" altLang="en-US" dirty="0"/>
              <a:t>）略有提高，但是对形变比较大的不规则样本（</a:t>
            </a:r>
            <a:r>
              <a:rPr lang="en-US" altLang="zh-CN" dirty="0"/>
              <a:t>SVT</a:t>
            </a:r>
            <a:r>
              <a:rPr lang="zh-CN" altLang="en-US" dirty="0"/>
              <a:t>，</a:t>
            </a:r>
            <a:r>
              <a:rPr lang="en-US" altLang="zh-CN" dirty="0"/>
              <a:t>SVTP</a:t>
            </a:r>
            <a:r>
              <a:rPr lang="zh-CN" altLang="en-US" dirty="0"/>
              <a:t>，</a:t>
            </a:r>
            <a:r>
              <a:rPr lang="en-US" altLang="zh-CN" dirty="0"/>
              <a:t>CUTE</a:t>
            </a:r>
            <a:r>
              <a:rPr lang="zh-CN" altLang="en-US" dirty="0"/>
              <a:t>）提高</a:t>
            </a:r>
            <a:r>
              <a:rPr lang="en-US" altLang="zh-CN" dirty="0"/>
              <a:t>3~4</a:t>
            </a:r>
            <a:r>
              <a:rPr lang="zh-CN" altLang="en-US" dirty="0"/>
              <a:t>个点。也就是说文本越不规则，改进效果就越好，矫正后准确率提高越多。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25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对于识别网络，实验验证了</a:t>
            </a:r>
            <a:r>
              <a:rPr lang="en-US" altLang="zh-CN" dirty="0"/>
              <a:t>3</a:t>
            </a:r>
            <a:r>
              <a:rPr lang="zh-CN" altLang="en-US" dirty="0"/>
              <a:t>点：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3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765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这个表比较了其他模型和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的识别率，可以看出，在</a:t>
            </a:r>
            <a:r>
              <a:rPr kumimoji="1" lang="en-US" altLang="zh-CN" dirty="0"/>
              <a:t>12</a:t>
            </a:r>
            <a:r>
              <a:rPr kumimoji="1" lang="zh-CN" altLang="en-US" dirty="0"/>
              <a:t>个数据集上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有</a:t>
            </a:r>
            <a:r>
              <a:rPr kumimoji="1" lang="en-US" altLang="zh-CN" dirty="0"/>
              <a:t>9</a:t>
            </a:r>
            <a:r>
              <a:rPr kumimoji="1" lang="zh-CN" altLang="en-US" dirty="0"/>
              <a:t>个是最好效果。特别是，在</a:t>
            </a:r>
            <a:r>
              <a:rPr kumimoji="1" lang="en-US" altLang="zh-CN" dirty="0"/>
              <a:t>3IT5k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SVT</a:t>
            </a:r>
            <a:r>
              <a:rPr kumimoji="1" lang="zh-CN" altLang="en-US" dirty="0"/>
              <a:t>数据集上，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几乎能够将之前模型的错误率减半。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6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将</a:t>
            </a:r>
            <a:r>
              <a:rPr kumimoji="1" lang="en-US" altLang="zh-CN" dirty="0" smtClean="0"/>
              <a:t>ASTER</a:t>
            </a:r>
            <a:r>
              <a:rPr kumimoji="1" lang="zh-CN" altLang="en-US" dirty="0" smtClean="0"/>
              <a:t>与检测模型链接，进行端到端识别时，</a:t>
            </a:r>
            <a:r>
              <a:rPr kumimoji="1" lang="en-US" altLang="zh-CN" dirty="0" smtClean="0"/>
              <a:t>ASTER</a:t>
            </a:r>
            <a:r>
              <a:rPr kumimoji="1" lang="zh-CN" altLang="en-US" dirty="0" smtClean="0"/>
              <a:t>可以</a:t>
            </a:r>
            <a:r>
              <a:rPr lang="zh-CN" altLang="en-US" dirty="0" smtClean="0"/>
              <a:t>增强检测器的能力。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这是因为，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，它产生的最终识别得分，可以帮助筛选检测框，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ASTER</a:t>
            </a:r>
            <a:r>
              <a:rPr lang="zh-CN" altLang="en-US" dirty="0" smtClean="0"/>
              <a:t>的矫正网络，可以修正、精确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</a:p>
          <a:p>
            <a:endParaRPr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66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这是端到端识别的效果图。水平的红色检测框是</a:t>
            </a:r>
            <a:r>
              <a:rPr kumimoji="1" lang="en-US" altLang="zh-CN" dirty="0" err="1"/>
              <a:t>TextBoxes</a:t>
            </a:r>
            <a:r>
              <a:rPr kumimoji="1" lang="zh-CN" altLang="en-US" dirty="0"/>
              <a:t>生成的，绿色检测框是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在其基础上修正的检测结果。边界包裹</a:t>
            </a:r>
            <a:r>
              <a:rPr kumimoji="1" lang="en-US" altLang="zh-CN" dirty="0"/>
              <a:t>text</a:t>
            </a:r>
            <a:r>
              <a:rPr kumimoji="1" lang="zh-CN" altLang="en-US" dirty="0"/>
              <a:t>越紧，检测准确率就越高。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29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结论：</a:t>
            </a:r>
            <a:r>
              <a:rPr lang="en-US" altLang="zh-CN" dirty="0" smtClean="0"/>
              <a:t>ASTER</a:t>
            </a:r>
            <a:r>
              <a:rPr lang="zh-CN" altLang="en-US" dirty="0" smtClean="0"/>
              <a:t>有效处理了不规则文本识别的问题，主要归功于它的矫正网络。而且，在 </a:t>
            </a:r>
            <a:r>
              <a:rPr lang="en-US" altLang="zh-CN" dirty="0" smtClean="0"/>
              <a:t>cropped text </a:t>
            </a:r>
            <a:r>
              <a:rPr lang="zh-CN" altLang="en-US" dirty="0" smtClean="0"/>
              <a:t>识别 和</a:t>
            </a:r>
            <a:r>
              <a:rPr lang="en-US" altLang="zh-CN" dirty="0" smtClean="0"/>
              <a:t> </a:t>
            </a:r>
            <a:r>
              <a:rPr lang="zh-CN" altLang="en-US" baseline="0" dirty="0" smtClean="0"/>
              <a:t>端到端识别 </a:t>
            </a:r>
            <a:r>
              <a:rPr lang="zh-CN" altLang="en-US" dirty="0" smtClean="0"/>
              <a:t>方面也有更好的效果。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但是，</a:t>
            </a:r>
            <a:r>
              <a:rPr lang="en-US" altLang="zh-CN" dirty="0" smtClean="0"/>
              <a:t>ASTER</a:t>
            </a:r>
            <a:r>
              <a:rPr lang="zh-CN" altLang="en-US" dirty="0" smtClean="0"/>
              <a:t>受限于目标文本的，有限范围图片的识别，对于全图的端到端检测识别还需更多的探索</a:t>
            </a:r>
            <a:r>
              <a:rPr lang="en-US" altLang="zh-CN" dirty="0" smtClean="0"/>
              <a:t>……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在文字识别领域，文档识别已经接近成熟，但是场景文字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识别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背景复杂、文字布局不规则和文本样式众多 的特点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面临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很大挑战。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10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26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5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像图中这些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方向、透视、弯曲的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都可以较好的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识别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9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解决这种问题，主要依靠它的矫正机制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常规的文字识别模块前加入了一个矫正网络。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这是</a:t>
            </a:r>
            <a:r>
              <a:rPr kumimoji="1" lang="en-US" altLang="zh-CN" dirty="0"/>
              <a:t>ASTER</a:t>
            </a:r>
            <a:r>
              <a:rPr kumimoji="1" lang="zh-CN" altLang="en-US" dirty="0"/>
              <a:t>的流程图，将经过检测器，</a:t>
            </a:r>
            <a:r>
              <a:rPr kumimoji="1" lang="en-US" altLang="zh-CN" dirty="0"/>
              <a:t>crop</a:t>
            </a:r>
            <a:r>
              <a:rPr kumimoji="1" lang="zh-CN" altLang="en-US" dirty="0"/>
              <a:t>出来的图片作为输入，经过矫正网络得到矫正后的图片，然后通过</a:t>
            </a:r>
            <a:r>
              <a:rPr kumimoji="1" lang="zh-CN" altLang="en-US" dirty="0" smtClean="0"/>
              <a:t>识别网络得到</a:t>
            </a:r>
            <a:r>
              <a:rPr kumimoji="1" lang="zh-CN" altLang="en-US" dirty="0"/>
              <a:t>文字。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8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这篇论文主要有三个主要贡献点：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下面介绍一下模型的细节。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33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首先在了解矫正网络之前，先介绍一下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薄板样条函数。这是一种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维变换，可以很好修正透视文字和弯曲文本。可以看左边的效果图。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例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与文字贴合不紧密，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是透视和多方向文本，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是弯曲文本。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50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我们都知道仿射变换：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平移，缩放，旋转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，斜切及其组合形式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如果是透视，则不能透过仿射变换转化。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想象目标点在一张薄钢板上，对它施加垂直薄板的力使他发生形变。若使形变前后对应点能够正确匹配，怎样的形变，可以使钢板的弯曲能量最小？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插值是这个问题的数值解法。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</a:t>
            </a:r>
            <a:r>
              <a:rPr lang="zh-CN" altLang="en-US" dirty="0"/>
              <a:t>几乎可以模拟任何</a:t>
            </a:r>
            <a:r>
              <a:rPr lang="en-US" altLang="zh-CN" dirty="0"/>
              <a:t>2D</a:t>
            </a:r>
            <a:r>
              <a:rPr lang="zh-CN" altLang="en-US" dirty="0"/>
              <a:t>变换。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07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考虑这样一个插值问题，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维空间中，给定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个自变量</a:t>
            </a:r>
            <a:r>
              <a:rPr lang="en-US" altLang="zh-CN" dirty="0" err="1" smtClean="0"/>
              <a:t>Xk</a:t>
            </a:r>
            <a:r>
              <a:rPr lang="zh-CN" altLang="en-US" dirty="0" smtClean="0"/>
              <a:t>和对应的</a:t>
            </a:r>
            <a:r>
              <a:rPr lang="en-US" altLang="zh-CN" dirty="0" err="1" smtClean="0"/>
              <a:t>Yk</a:t>
            </a:r>
            <a:r>
              <a:rPr lang="zh-CN" altLang="en-US" dirty="0" smtClean="0"/>
              <a:t>，求插值函数。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因为是</a:t>
            </a:r>
            <a:r>
              <a:rPr lang="en-US" altLang="zh-CN" dirty="0" smtClean="0"/>
              <a:t>2</a:t>
            </a:r>
            <a:r>
              <a:rPr lang="zh-CN" altLang="en-US" dirty="0" smtClean="0"/>
              <a:t>维空间，所以有两个插值函数</a:t>
            </a:r>
            <a:r>
              <a:rPr lang="en-US" altLang="zh-CN" dirty="0" smtClean="0"/>
              <a:t>fai1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fai2</a:t>
            </a:r>
            <a:r>
              <a:rPr lang="zh-CN" altLang="en-US" dirty="0" smtClean="0"/>
              <a:t>。</a:t>
            </a:r>
            <a:r>
              <a:rPr lang="en-US" altLang="zh-CN" dirty="0" smtClean="0"/>
              <a:t>fai1</a:t>
            </a:r>
            <a:r>
              <a:rPr lang="zh-CN" altLang="en-US" dirty="0" smtClean="0"/>
              <a:t>表达为下式，可以看出</a:t>
            </a:r>
            <a:r>
              <a:rPr lang="en-US" altLang="zh-CN" dirty="0" smtClean="0"/>
              <a:t>TPS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能够将空间变换分解为，一个</a:t>
            </a:r>
            <a:r>
              <a:rPr lang="zh-CN" altLang="en-US" sz="1200" dirty="0" smtClean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全局仿射变换，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和一个</a:t>
            </a:r>
            <a:r>
              <a:rPr lang="zh-CN" altLang="en-US" sz="120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局部非仿射变换</a:t>
            </a:r>
            <a:r>
              <a:rPr lang="zh-CN" altLang="en-US" sz="1200" dirty="0" smtClean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，很好解决了非刚性图片的匹配问题。</a:t>
            </a:r>
            <a:endParaRPr lang="en-US" altLang="zh-CN" sz="1200" dirty="0" smtClean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8FA2E-D39C-7A40-8645-F0466D90D48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xupeng\Desktop\43\150921_爱奇艺_品牌_PPT模板-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5" name="标题 14"/>
          <p:cNvSpPr>
            <a:spLocks noGrp="1"/>
          </p:cNvSpPr>
          <p:nvPr>
            <p:ph type="title" hasCustomPrompt="1"/>
          </p:nvPr>
        </p:nvSpPr>
        <p:spPr>
          <a:xfrm>
            <a:off x="92597" y="3305076"/>
            <a:ext cx="9384778" cy="722890"/>
          </a:xfrm>
          <a:prstGeom prst="rect">
            <a:avLst/>
          </a:prstGeom>
        </p:spPr>
        <p:txBody>
          <a:bodyPr anchor="ctr"/>
          <a:lstStyle>
            <a:lvl1pPr algn="l">
              <a:defRPr sz="285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示意主标题文字</a:t>
            </a:r>
            <a:r>
              <a:rPr lang="en-US" altLang="zh-CN" dirty="0"/>
              <a:t>(38</a:t>
            </a:r>
            <a:r>
              <a:rPr lang="zh-CN" altLang="en-US" dirty="0"/>
              <a:t>号粗字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8896" y="4055098"/>
            <a:ext cx="7207835" cy="833382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Font typeface="Wingdings" pitchFamily="2" charset="2"/>
              <a:buNone/>
              <a:defRPr kumimoji="0" lang="en-US" altLang="zh-CN" sz="2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  <p:extLst>
      <p:ext uri="{BB962C8B-B14F-4D97-AF65-F5344CB8AC3E}">
        <p14:creationId xmlns:p14="http://schemas.microsoft.com/office/powerpoint/2010/main" val="227062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9839" y="254174"/>
            <a:ext cx="8484243" cy="472722"/>
          </a:xfrm>
          <a:prstGeom prst="rect">
            <a:avLst/>
          </a:prstGeom>
        </p:spPr>
        <p:txBody>
          <a:bodyPr anchor="ctr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>
                <a:solidFill>
                  <a:schemeClr val="tx1"/>
                </a:solidFill>
              </a:defRPr>
            </a:lvl1pPr>
          </a:lstStyle>
          <a:p>
            <a:pPr marL="0" marR="0" lvl="0" indent="0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9283" y="868101"/>
            <a:ext cx="8503775" cy="3611302"/>
          </a:xfrm>
          <a:prstGeom prst="rect">
            <a:avLst/>
          </a:prstGeom>
        </p:spPr>
        <p:txBody>
          <a:bodyPr/>
          <a:lstStyle>
            <a:lvl1pPr marL="0" marR="0" indent="130969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6615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xupeng\Desktop\43\150921_爱奇艺_品牌_PPT模板-03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57250" y="4767264"/>
            <a:ext cx="1828800" cy="273844"/>
          </a:xfrm>
          <a:prstGeom prst="rect">
            <a:avLst/>
          </a:prstGeom>
        </p:spPr>
        <p:txBody>
          <a:bodyPr/>
          <a:lstStyle/>
          <a:p>
            <a:fld id="{E464397B-F195-431B-A77B-CBC18328D7B0}" type="datetimeFigureOut">
              <a:rPr lang="zh-CN" altLang="en-US" smtClean="0"/>
              <a:pPr/>
              <a:t>2019/6/13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3" y="4767264"/>
            <a:ext cx="1388409" cy="273844"/>
          </a:xfrm>
          <a:prstGeom prst="rect">
            <a:avLst/>
          </a:prstGeom>
        </p:spPr>
        <p:txBody>
          <a:bodyPr/>
          <a:lstStyle/>
          <a:p>
            <a:fld id="{2839E2FB-3EE6-4A4E-A817-6C756F0D9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11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955853"/>
            <a:ext cx="8229600" cy="377689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20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8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6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6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94684"/>
            <a:ext cx="8229600" cy="474905"/>
          </a:xfrm>
          <a:prstGeom prst="rect">
            <a:avLst/>
          </a:prstGeom>
        </p:spPr>
        <p:txBody>
          <a:bodyPr vert="horz"/>
          <a:lstStyle>
            <a:lvl1pPr algn="l">
              <a:defRPr sz="2800" b="1">
                <a:solidFill>
                  <a:srgbClr val="73AA07"/>
                </a:solidFill>
                <a:effectLst>
                  <a:reflection stA="27000" endPos="39000" dist="50800" dir="5400000" sy="-100000" algn="bl" rotWithShape="0"/>
                </a:effectLst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78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004895"/>
            <a:ext cx="8229600" cy="3349229"/>
          </a:xfrm>
          <a:prstGeom prst="rect">
            <a:avLst/>
          </a:prstGeom>
        </p:spPr>
        <p:txBody>
          <a:bodyPr/>
          <a:lstStyle>
            <a:lvl1pPr>
              <a:defRPr sz="18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defRPr sz="15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defRPr sz="135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defRPr sz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defRPr sz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标题 6"/>
          <p:cNvSpPr>
            <a:spLocks noGrp="1"/>
          </p:cNvSpPr>
          <p:nvPr>
            <p:ph type="title"/>
          </p:nvPr>
        </p:nvSpPr>
        <p:spPr>
          <a:xfrm>
            <a:off x="457200" y="206005"/>
            <a:ext cx="8229600" cy="474905"/>
          </a:xfrm>
          <a:prstGeom prst="rect">
            <a:avLst/>
          </a:prstGeom>
        </p:spPr>
        <p:txBody>
          <a:bodyPr vert="horz"/>
          <a:lstStyle>
            <a:lvl1pPr algn="l">
              <a:defRPr sz="2100" b="1">
                <a:solidFill>
                  <a:srgbClr val="73AA07"/>
                </a:solidFill>
                <a:effectLst>
                  <a:reflection stA="27000" endPos="39000" dist="50800" dir="5400000" sy="-100000" algn="bl" rotWithShape="0"/>
                </a:effectLst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966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xupeng\Desktop\43\150921_爱奇艺_品牌_PPT模板-02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662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16" r:id="rId4"/>
    <p:sldLayoutId id="2147484242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92D05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tif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8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8.tiff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5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3918"/>
            <a:ext cx="6033541" cy="907194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论文分享</a:t>
            </a:r>
            <a:endParaRPr lang="en-US" sz="4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47551" y="3645360"/>
            <a:ext cx="3394720" cy="1187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5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60"/>
              </a:lnSpc>
              <a:buNone/>
            </a:pPr>
            <a:r>
              <a:rPr lang="zh-CN" alt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视频质量组  张佳瑄</a:t>
            </a:r>
            <a:endParaRPr lang="en-US" altLang="zh-CN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ts val="2060"/>
              </a:lnSpc>
              <a:buNone/>
            </a:pPr>
            <a:r>
              <a:rPr lang="en-US" altLang="zh-CN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Leader</a:t>
            </a:r>
            <a:r>
              <a:rPr lang="zh-CN" altLang="en-US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：何能</a:t>
            </a:r>
            <a:endParaRPr lang="en-US" altLang="zh-CN" sz="1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ts val="2060"/>
              </a:lnSpc>
              <a:buNone/>
            </a:pPr>
            <a:r>
              <a:rPr lang="en-US" altLang="zh-CN" sz="1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2019.05.20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408" y="3025068"/>
            <a:ext cx="8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—— ASTER: An Attentional Scene Text Recognizer with Flexible Rectification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333927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does TPS work ?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0620" y="882101"/>
            <a:ext cx="831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TPS</a:t>
            </a:r>
            <a:r>
              <a:rPr lang="zh-CN" altLang="en-US" sz="1600" dirty="0"/>
              <a:t>插值函数     中含有</a:t>
            </a:r>
            <a:r>
              <a:rPr lang="en-US" altLang="zh-CN" sz="1600" dirty="0"/>
              <a:t>N+D+1</a:t>
            </a:r>
            <a:r>
              <a:rPr lang="zh-CN" altLang="en-US" sz="1600" dirty="0"/>
              <a:t>个参数，</a:t>
            </a:r>
            <a:r>
              <a:rPr lang="en-US" altLang="zh-CN" sz="1600" dirty="0"/>
              <a:t>D</a:t>
            </a:r>
            <a:r>
              <a:rPr lang="zh-CN" altLang="en-US" sz="1600" dirty="0"/>
              <a:t>表示维度这里是</a:t>
            </a:r>
            <a:r>
              <a:rPr lang="en-US" altLang="zh-CN" sz="1600" dirty="0"/>
              <a:t>2</a:t>
            </a:r>
            <a:r>
              <a:rPr lang="zh-CN" altLang="en-US" sz="1600" dirty="0"/>
              <a:t>。对应的给出</a:t>
            </a:r>
            <a:r>
              <a:rPr lang="en-US" altLang="zh-CN" sz="1600" dirty="0"/>
              <a:t>N+3</a:t>
            </a:r>
            <a:r>
              <a:rPr lang="zh-CN" altLang="en-US" sz="1600" dirty="0"/>
              <a:t>个约束条件：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54" y="950429"/>
            <a:ext cx="266700" cy="238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111" y="1262895"/>
            <a:ext cx="990930" cy="2794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13" y="2166960"/>
            <a:ext cx="2990850" cy="1000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66" y="1188554"/>
            <a:ext cx="839448" cy="513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933" y="1158115"/>
            <a:ext cx="1041829" cy="5442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4682" y="1189669"/>
            <a:ext cx="1058596" cy="52127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34889" y="1687107"/>
            <a:ext cx="5344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将以上四个等式综合：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806261" y="2143311"/>
            <a:ext cx="1572938" cy="106430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2396357" y="2602855"/>
            <a:ext cx="409904" cy="7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080719" y="2367554"/>
                <a:ext cx="394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719" y="2367554"/>
                <a:ext cx="3944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/>
          <p:cNvSpPr/>
          <p:nvPr/>
        </p:nvSpPr>
        <p:spPr>
          <a:xfrm>
            <a:off x="4427151" y="2143311"/>
            <a:ext cx="555407" cy="106430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4710276" y="1902444"/>
            <a:ext cx="106088" cy="2187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750346" y="1679953"/>
            <a:ext cx="27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3913854" y="2174924"/>
            <a:ext cx="387566" cy="3852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>
            <a:stCxn id="29" idx="1"/>
          </p:cNvCxnSpPr>
          <p:nvPr/>
        </p:nvCxnSpPr>
        <p:spPr>
          <a:xfrm flipH="1" flipV="1">
            <a:off x="1932754" y="2174924"/>
            <a:ext cx="2037858" cy="564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441" y="1965164"/>
            <a:ext cx="1619250" cy="1371600"/>
          </a:xfrm>
          <a:prstGeom prst="rect">
            <a:avLst/>
          </a:prstGeom>
        </p:spPr>
      </p:pic>
      <p:sp>
        <p:nvSpPr>
          <p:cNvPr id="41" name="椭圆 40"/>
          <p:cNvSpPr/>
          <p:nvPr/>
        </p:nvSpPr>
        <p:spPr>
          <a:xfrm>
            <a:off x="5352393" y="2166960"/>
            <a:ext cx="362607" cy="3852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>
            <a:stCxn id="41" idx="6"/>
          </p:cNvCxnSpPr>
          <p:nvPr/>
        </p:nvCxnSpPr>
        <p:spPr>
          <a:xfrm>
            <a:off x="5715000" y="2359590"/>
            <a:ext cx="387771" cy="69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5911" y="1859677"/>
            <a:ext cx="1289116" cy="1279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id="{2B85B850-551F-CA4F-8D9D-0C621FE2EE3E}"/>
                  </a:ext>
                </a:extLst>
              </p:cNvPr>
              <p:cNvSpPr txBox="1"/>
              <p:nvPr/>
            </p:nvSpPr>
            <p:spPr>
              <a:xfrm>
                <a:off x="597778" y="3410102"/>
                <a:ext cx="45303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为非奇异矩阵时，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zh-CN" altLang="en-US" sz="1600" dirty="0"/>
                  <a:t>也是非奇异矩阵，故：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B85B850-551F-CA4F-8D9D-0C621FE2E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78" y="3410102"/>
                <a:ext cx="4530360" cy="338554"/>
              </a:xfrm>
              <a:prstGeom prst="rect">
                <a:avLst/>
              </a:prstGeom>
              <a:blipFill>
                <a:blip r:embed="rId12"/>
                <a:stretch>
                  <a:fillRect l="-559" t="-11111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C37BE4C7-4317-CC4B-991B-D99B4DE81E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5743" y="3748656"/>
            <a:ext cx="18954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55600" y="556161"/>
            <a:ext cx="8229600" cy="3349229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矫正网络基于</a:t>
            </a:r>
            <a:r>
              <a:rPr lang="en-US" altLang="zh-CN" dirty="0"/>
              <a:t>STN</a:t>
            </a:r>
            <a:r>
              <a:rPr lang="zh-CN" altLang="en-US" dirty="0"/>
              <a:t>（</a:t>
            </a:r>
            <a:r>
              <a:rPr lang="en-US" altLang="zh-CN" dirty="0"/>
              <a:t>Spatial Transformer Network</a:t>
            </a:r>
            <a:r>
              <a:rPr lang="zh-CN" altLang="en-US" dirty="0"/>
              <a:t>，</a:t>
            </a:r>
            <a:r>
              <a:rPr lang="en-US" altLang="zh-CN" dirty="0"/>
              <a:t>2015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75536"/>
            <a:ext cx="4902017" cy="2297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0467" y="1684867"/>
            <a:ext cx="2734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圆角矩形 4"/>
          <p:cNvSpPr>
            <a:spLocks noChangeArrowheads="1"/>
          </p:cNvSpPr>
          <p:nvPr/>
        </p:nvSpPr>
        <p:spPr bwMode="auto">
          <a:xfrm>
            <a:off x="6176106" y="1246686"/>
            <a:ext cx="2756227" cy="30628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eaLnBrk="0" hangingPunct="0">
              <a:lnSpc>
                <a:spcPct val="150000"/>
              </a:lnSpc>
            </a:pPr>
            <a:r>
              <a:rPr lang="zh-CN" altLang="en-US" sz="1300" b="1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三部分</a:t>
            </a:r>
            <a:r>
              <a:rPr lang="zh-CN" altLang="en-US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30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eaLnBrk="0" hangingPunct="0">
              <a:lnSpc>
                <a:spcPct val="150000"/>
              </a:lnSpc>
            </a:pPr>
            <a:endParaRPr lang="en-US" altLang="zh-CN" sz="130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eaLnBrk="0" hangingPunct="0">
              <a:lnSpc>
                <a:spcPct val="150000"/>
              </a:lnSpc>
              <a:buAutoNum type="arabicPeriod"/>
            </a:pPr>
            <a:r>
              <a:rPr lang="en-US" altLang="zh-CN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Localization Network</a:t>
            </a:r>
          </a:p>
          <a:p>
            <a:pPr marL="342900" indent="-342900" eaLnBrk="0" hangingPunct="0">
              <a:lnSpc>
                <a:spcPct val="150000"/>
              </a:lnSpc>
              <a:buAutoNum type="arabicPeriod"/>
            </a:pPr>
            <a:endParaRPr lang="en-US" altLang="zh-CN" sz="130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300" dirty="0" err="1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Parameterised</a:t>
            </a:r>
            <a:r>
              <a:rPr lang="en-US" altLang="zh-CN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 Sampling Grid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30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Differentiable Image Sampling</a:t>
            </a:r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355600" y="3978092"/>
            <a:ext cx="7433733" cy="7388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zh-CN" dirty="0"/>
          </a:p>
          <a:p>
            <a:pPr fontAlgn="auto">
              <a:spcAft>
                <a:spcPts val="0"/>
              </a:spcAft>
            </a:pPr>
            <a:r>
              <a:rPr lang="zh-CN" altLang="en-US" dirty="0"/>
              <a:t>矫正网络训练</a:t>
            </a:r>
            <a:r>
              <a:rPr lang="zh-CN" altLang="en-US" dirty="0">
                <a:solidFill>
                  <a:srgbClr val="FF0000"/>
                </a:solidFill>
              </a:rPr>
              <a:t>只需</a:t>
            </a:r>
            <a:r>
              <a:rPr lang="zh-CN" altLang="en-US" dirty="0"/>
              <a:t> </a:t>
            </a:r>
            <a:r>
              <a:rPr lang="en-US" altLang="zh-CN" dirty="0"/>
              <a:t>Input Image</a:t>
            </a:r>
            <a:r>
              <a:rPr lang="zh-CN" altLang="en-US" dirty="0"/>
              <a:t>。</a:t>
            </a:r>
            <a:endParaRPr lang="en-US" altLang="zh-CN" dirty="0"/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85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45099" y="1332154"/>
                <a:ext cx="8229600" cy="3349229"/>
              </a:xfrm>
            </p:spPr>
            <p:txBody>
              <a:bodyPr/>
              <a:lstStyle/>
              <a:p>
                <a:r>
                  <a:rPr lang="en-US" altLang="zh-CN" dirty="0"/>
                  <a:t>1. Localization Network</a:t>
                </a:r>
              </a:p>
              <a:p>
                <a:pPr marL="0" indent="0">
                  <a:buNone/>
                </a:pP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</a:rPr>
                  <a:t>作用：通过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CNN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预测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control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points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 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 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400" dirty="0">
                    <a:solidFill>
                      <a:schemeClr val="tx1"/>
                    </a:solidFill>
                  </a:rPr>
                  <a:t>CNN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的网络结构：</a:t>
                </a:r>
                <a:endParaRPr lang="en-US" altLang="zh-CN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conv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max_pool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fc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结果： 得到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个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control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points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的坐标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C’,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标准化到（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）之间得到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。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099" y="1332154"/>
                <a:ext cx="8229600" cy="3349229"/>
              </a:xfrm>
              <a:blipFill>
                <a:blip r:embed="rId3"/>
                <a:stretch>
                  <a:fillRect l="-462" t="-1509" r="-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04768B3-F64C-104C-BAC1-A747E5469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493" y="1164762"/>
            <a:ext cx="4384307" cy="16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1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xmlns="" id="{24CA13F5-373C-F847-9274-B153A3542D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2. </a:t>
                </a:r>
                <a:r>
                  <a:rPr lang="en-US" altLang="zh-CN" dirty="0" err="1"/>
                  <a:t>Parameterised</a:t>
                </a:r>
                <a:r>
                  <a:rPr lang="en-US" altLang="zh-CN" dirty="0"/>
                  <a:t> Sampling Grid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</a:rPr>
                  <a:t>作用：计算空间变换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T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，并计算出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中像素点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</a:rPr>
                  <a:t>在 </a:t>
                </a:r>
                <a:r>
                  <a:rPr lang="en-US" altLang="zh-CN" sz="1600" i="1" dirty="0">
                    <a:solidFill>
                      <a:schemeClr val="tx1"/>
                    </a:solidFill>
                  </a:rPr>
                  <a:t>I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 中对应的像素点的坐标，以便后续做采样 。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1600" dirty="0">
                    <a:solidFill>
                      <a:schemeClr val="tx1"/>
                    </a:solidFill>
                  </a:rPr>
                  <a:t>步骤：首先将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TPS</a:t>
                </a:r>
                <a:r>
                  <a:rPr lang="zh-CN" altLang="en-US" sz="1600" dirty="0">
                    <a:solidFill>
                      <a:schemeClr val="tx1"/>
                    </a:solidFill>
                  </a:rPr>
                  <a:t>变换用参数矩阵表示，</a:t>
                </a:r>
                <a:endParaRPr lang="en-US" altLang="zh-C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4CA13F5-373C-F847-9274-B153A3542D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1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xmlns="" id="{05F3FB14-FCAB-5F4C-810E-6F34932A8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DD10EE2-96B6-F94E-81BA-ED6C0D89B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82" y="2692492"/>
            <a:ext cx="2496540" cy="689045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xmlns="" id="{5D228550-B808-A34A-9F9F-0BA5FB0D4792}"/>
              </a:ext>
            </a:extLst>
          </p:cNvPr>
          <p:cNvCxnSpPr/>
          <p:nvPr/>
        </p:nvCxnSpPr>
        <p:spPr>
          <a:xfrm>
            <a:off x="5380521" y="2906829"/>
            <a:ext cx="5400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xmlns="" id="{48E8FE03-53CF-9E41-A986-F93D604E2A30}"/>
              </a:ext>
            </a:extLst>
          </p:cNvPr>
          <p:cNvCxnSpPr/>
          <p:nvPr/>
        </p:nvCxnSpPr>
        <p:spPr>
          <a:xfrm>
            <a:off x="5380521" y="3155482"/>
            <a:ext cx="5400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FFAB00C-E8BF-5447-BDB2-4675BC5A1EB8}"/>
              </a:ext>
            </a:extLst>
          </p:cNvPr>
          <p:cNvSpPr txBox="1"/>
          <p:nvPr/>
        </p:nvSpPr>
        <p:spPr>
          <a:xfrm>
            <a:off x="5918115" y="2746529"/>
            <a:ext cx="1211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accent6"/>
                </a:solidFill>
              </a:rPr>
              <a:t>x</a:t>
            </a:r>
            <a:r>
              <a:rPr kumimoji="1" lang="zh-CN" altLang="en-US" sz="1400" dirty="0">
                <a:solidFill>
                  <a:schemeClr val="accent6"/>
                </a:solidFill>
              </a:rPr>
              <a:t>坐标</a:t>
            </a:r>
            <a:endParaRPr kumimoji="1" lang="en-US" altLang="zh-CN" sz="1400" dirty="0">
              <a:solidFill>
                <a:schemeClr val="accent6"/>
              </a:solidFill>
            </a:endParaRPr>
          </a:p>
          <a:p>
            <a:r>
              <a:rPr kumimoji="1" lang="en-US" altLang="zh-CN" sz="1400" dirty="0">
                <a:solidFill>
                  <a:schemeClr val="accent6"/>
                </a:solidFill>
              </a:rPr>
              <a:t>y</a:t>
            </a:r>
            <a:r>
              <a:rPr kumimoji="1" lang="zh-CN" altLang="en-US" sz="1400" dirty="0">
                <a:solidFill>
                  <a:schemeClr val="accent6"/>
                </a:solidFill>
              </a:rPr>
              <a:t>坐标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xmlns="" id="{D18CBEE6-0620-D748-9A6A-92B995356F18}"/>
              </a:ext>
            </a:extLst>
          </p:cNvPr>
          <p:cNvSpPr/>
          <p:nvPr/>
        </p:nvSpPr>
        <p:spPr>
          <a:xfrm>
            <a:off x="3657600" y="2746529"/>
            <a:ext cx="298383" cy="31430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xmlns="" id="{3B3CBA01-2132-604F-9044-B72CC3CA60E2}"/>
              </a:ext>
            </a:extLst>
          </p:cNvPr>
          <p:cNvSpPr/>
          <p:nvPr/>
        </p:nvSpPr>
        <p:spPr>
          <a:xfrm>
            <a:off x="4090737" y="2746524"/>
            <a:ext cx="731520" cy="314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xmlns="" id="{ACE1967A-4C2D-034C-84C4-4DC511739DB0}"/>
              </a:ext>
            </a:extLst>
          </p:cNvPr>
          <p:cNvSpPr/>
          <p:nvPr/>
        </p:nvSpPr>
        <p:spPr>
          <a:xfrm>
            <a:off x="4937761" y="2746524"/>
            <a:ext cx="279132" cy="3143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50F8DEEA-5A3F-A84C-A0A7-05312223C29D}"/>
              </a:ext>
            </a:extLst>
          </p:cNvPr>
          <p:cNvCxnSpPr>
            <a:stCxn id="11" idx="2"/>
          </p:cNvCxnSpPr>
          <p:nvPr/>
        </p:nvCxnSpPr>
        <p:spPr>
          <a:xfrm flipH="1">
            <a:off x="3763478" y="3060834"/>
            <a:ext cx="43314" cy="32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xmlns="" id="{EC935A00-5FC8-124E-B703-757CDE58E529}"/>
              </a:ext>
            </a:extLst>
          </p:cNvPr>
          <p:cNvCxnSpPr/>
          <p:nvPr/>
        </p:nvCxnSpPr>
        <p:spPr>
          <a:xfrm>
            <a:off x="4456497" y="3060829"/>
            <a:ext cx="0" cy="32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xmlns="" id="{3AC60930-0200-A34F-9CC4-6AA591F0414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077327" y="3060829"/>
            <a:ext cx="43314" cy="32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3B3866E7-E8B4-C646-AB25-E00F437A8FE3}"/>
                  </a:ext>
                </a:extLst>
              </p:cNvPr>
              <p:cNvSpPr txBox="1"/>
              <p:nvPr/>
            </p:nvSpPr>
            <p:spPr>
              <a:xfrm>
                <a:off x="3628726" y="3317170"/>
                <a:ext cx="2233056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solidFill>
                      <a:schemeClr val="accent1"/>
                    </a:solidFill>
                  </a:rPr>
                  <a:t>c</a:t>
                </a:r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1" lang="zh-CN" altLang="en-US" sz="1600" dirty="0">
                    <a:solidFill>
                      <a:schemeClr val="accent1"/>
                    </a:solidFill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16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zh-CN" alt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B3866E7-E8B4-C646-AB25-E00F437A8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26" y="3317170"/>
                <a:ext cx="2233056" cy="342979"/>
              </a:xfrm>
              <a:prstGeom prst="rect">
                <a:avLst/>
              </a:prstGeom>
              <a:blipFill>
                <a:blip r:embed="rId6"/>
                <a:stretch>
                  <a:fillRect l="-1130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="" id="{B31FE488-D9F6-354A-959C-D26909426F7B}"/>
                  </a:ext>
                </a:extLst>
              </p:cNvPr>
              <p:cNvSpPr txBox="1"/>
              <p:nvPr/>
            </p:nvSpPr>
            <p:spPr>
              <a:xfrm>
                <a:off x="457200" y="3610572"/>
                <a:ext cx="7425889" cy="36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/>
                  <a:t>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zh-CN" altLang="en-US" sz="1600" dirty="0"/>
                  <a:t> 中的一点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zh-CN" altLang="en-US" sz="1600" dirty="0"/>
                  <a:t>，找到对应点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zh-CN" altLang="en-US" sz="1600" dirty="0"/>
                  <a:t>的坐标。可以做如下</a:t>
                </a:r>
                <a:r>
                  <a:rPr kumimoji="1" lang="en-US" altLang="zh-CN" sz="1600" dirty="0"/>
                  <a:t>TPS</a:t>
                </a:r>
                <a:r>
                  <a:rPr kumimoji="1" lang="zh-CN" altLang="en-US" sz="1600" dirty="0"/>
                  <a:t>变换：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1FE488-D9F6-354A-959C-D26909426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10572"/>
                <a:ext cx="7425889" cy="362600"/>
              </a:xfrm>
              <a:prstGeom prst="rect">
                <a:avLst/>
              </a:prstGeom>
              <a:blipFill>
                <a:blip r:embed="rId7"/>
                <a:stretch>
                  <a:fillRect l="-513" t="-666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612C4B4C-478B-BC44-85AE-092D0E987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019" y="3933810"/>
            <a:ext cx="3214470" cy="118145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92F39A9D-EC22-DF4A-99B5-DCFE5DDDCE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613" y="1033599"/>
            <a:ext cx="4114800" cy="15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5915F069-7AB5-3948-9708-64B1A2474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sz="1600" dirty="0">
                <a:solidFill>
                  <a:schemeClr val="tx1"/>
                </a:solidFill>
              </a:rPr>
              <a:t>要求𝑝</a:t>
            </a:r>
            <a:r>
              <a:rPr kumimoji="1" lang="en-US" altLang="zh-CN" sz="1600" dirty="0">
                <a:solidFill>
                  <a:schemeClr val="tx1"/>
                </a:solidFill>
              </a:rPr>
              <a:t>′</a:t>
            </a:r>
            <a:r>
              <a:rPr kumimoji="1" lang="zh-CN" altLang="en-US" sz="1600" dirty="0">
                <a:solidFill>
                  <a:schemeClr val="tx1"/>
                </a:solidFill>
              </a:rPr>
              <a:t>的坐标，只要求出 </a:t>
            </a:r>
            <a:r>
              <a:rPr kumimoji="1" lang="en-US" altLang="zh-CN" sz="1600" dirty="0">
                <a:solidFill>
                  <a:schemeClr val="tx1"/>
                </a:solidFill>
              </a:rPr>
              <a:t>T</a:t>
            </a:r>
            <a:r>
              <a:rPr kumimoji="1" lang="zh-CN" altLang="en-US" sz="1600" dirty="0">
                <a:solidFill>
                  <a:schemeClr val="tx1"/>
                </a:solidFill>
              </a:rPr>
              <a:t> 的参数即可，而 </a:t>
            </a:r>
            <a:r>
              <a:rPr kumimoji="1" lang="en-US" altLang="zh-CN" sz="1600" dirty="0">
                <a:solidFill>
                  <a:schemeClr val="tx1"/>
                </a:solidFill>
              </a:rPr>
              <a:t>T</a:t>
            </a:r>
            <a:r>
              <a:rPr kumimoji="1" lang="zh-CN" altLang="en-US" sz="1600" dirty="0">
                <a:solidFill>
                  <a:schemeClr val="tx1"/>
                </a:solidFill>
              </a:rPr>
              <a:t> 是由 </a:t>
            </a:r>
            <a:r>
              <a:rPr kumimoji="1" lang="en-US" altLang="zh-CN" sz="1600" dirty="0">
                <a:solidFill>
                  <a:schemeClr val="tx1"/>
                </a:solidFill>
              </a:rPr>
              <a:t>C</a:t>
            </a:r>
            <a:r>
              <a:rPr kumimoji="1" lang="zh-CN" altLang="en-US" sz="1600" dirty="0">
                <a:solidFill>
                  <a:schemeClr val="tx1"/>
                </a:solidFill>
              </a:rPr>
              <a:t> 和 </a:t>
            </a:r>
            <a:r>
              <a:rPr kumimoji="1" lang="en-US" altLang="zh-CN" sz="1600" dirty="0">
                <a:solidFill>
                  <a:schemeClr val="tx1"/>
                </a:solidFill>
              </a:rPr>
              <a:t>C</a:t>
            </a:r>
            <a:r>
              <a:rPr kumimoji="1" lang="zh-CN" altLang="en-US" sz="1600" dirty="0">
                <a:solidFill>
                  <a:schemeClr val="tx1"/>
                </a:solidFill>
              </a:rPr>
              <a:t>’的对应中求出的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1600" dirty="0">
                <a:solidFill>
                  <a:schemeClr val="tx1"/>
                </a:solidFill>
              </a:rPr>
              <a:t>给出两对约束条件：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1600" dirty="0">
                <a:solidFill>
                  <a:schemeClr val="tx1"/>
                </a:solidFill>
              </a:rPr>
              <a:t>综合起来，我们将以上等式用矩阵表示：</a:t>
            </a:r>
            <a:endParaRPr kumimoji="1"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0553D9AB-09C0-A24D-A50E-3CD27E87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0823AE0-1758-D344-ABD8-0A8AE255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17" y="1360609"/>
            <a:ext cx="3306345" cy="12023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03297E5-7773-A342-88D8-0603A5C51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532" y="2886902"/>
            <a:ext cx="706912" cy="5422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DDF6BD8-A20F-5B4C-AE64-344A5CD40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928" y="2916231"/>
            <a:ext cx="772072" cy="5422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1A36B56-5EA5-864C-9EF0-79E178655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227" y="3962228"/>
            <a:ext cx="4247214" cy="116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xmlns="" id="{8B5EE8AB-6A12-C54B-ADFF-1D20DE29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zh-CN" altLang="en-US" sz="1600" dirty="0">
                    <a:solidFill>
                      <a:schemeClr val="tx1"/>
                    </a:solidFill>
                  </a:rPr>
                  <a:t>这样，我们就能从中解出 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T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：</a:t>
                </a: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sz="1600" dirty="0">
                    <a:solidFill>
                      <a:schemeClr val="tx1"/>
                    </a:solidFill>
                  </a:rPr>
                  <a:t>从之前（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2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）式看，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kumimoji="1" lang="zh-CN" alt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</a:rPr>
                  <a:t>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均只与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</a:rPr>
                  <a:t> 中的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C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有关，且均为常量，所以只需计算一次。</a:t>
                </a: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kumimoji="1" lang="zh-CN" altLang="en-US" sz="1600" dirty="0">
                    <a:solidFill>
                      <a:schemeClr val="tx1"/>
                    </a:solidFill>
                  </a:rPr>
                  <a:t>结果：得到变换 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T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中的参数值，与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p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在原图中的对应像素点 𝑝</a:t>
                </a:r>
                <a:r>
                  <a:rPr kumimoji="1" lang="en-US" altLang="zh-CN" sz="1600" dirty="0">
                    <a:solidFill>
                      <a:schemeClr val="tx1"/>
                    </a:solidFill>
                  </a:rPr>
                  <a:t>′</a:t>
                </a:r>
                <a:r>
                  <a:rPr kumimoji="1" lang="zh-CN" altLang="en-US" sz="1600" dirty="0">
                    <a:solidFill>
                      <a:schemeClr val="tx1"/>
                    </a:solidFill>
                  </a:rPr>
                  <a:t> 的坐标。（两步走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8B5EE8AB-6A12-C54B-ADFF-1D20DE29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1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xmlns="" id="{292EB0B2-0B38-0848-A1F1-880753FB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4509496-B485-1947-820F-429EE9E5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73" y="1207772"/>
            <a:ext cx="4021689" cy="412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9F49389-F416-6940-968C-312A70FDC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09" y="2250214"/>
            <a:ext cx="4225491" cy="2825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CD29443-8A6C-CD42-A92E-87F6941DE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957" y="2722219"/>
            <a:ext cx="2079592" cy="2868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94EE14C-E50B-3B4B-B48D-1646888EF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7957" y="3171051"/>
            <a:ext cx="2409373" cy="15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3. Differentiable Image Sampling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作用：根据第二步得到的像素点 𝑝</a:t>
                </a:r>
                <a:r>
                  <a:rPr lang="en-US" altLang="zh-CN" sz="1600" dirty="0">
                    <a:solidFill>
                      <a:prstClr val="black"/>
                    </a:solidFill>
                  </a:rPr>
                  <a:t>′ </a:t>
                </a:r>
                <a:r>
                  <a:rPr lang="zh-CN" altLang="en-US" sz="1600" dirty="0">
                    <a:solidFill>
                      <a:prstClr val="black"/>
                    </a:solidFill>
                  </a:rPr>
                  <a:t>的坐标，经过</a:t>
                </a:r>
                <a:endParaRPr lang="en-US" altLang="zh-CN" sz="1600" dirty="0">
                  <a:solidFill>
                    <a:prstClr val="black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1600" dirty="0">
                    <a:solidFill>
                      <a:prstClr val="black"/>
                    </a:solidFill>
                  </a:rPr>
                  <a:t>插值计算得到像素值，以生成矫正图片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tx1"/>
                    </a:solidFill>
                  </a:rPr>
                  <a:t> 。</a:t>
                </a:r>
                <a:endParaRPr kumimoji="1" lang="en-US" altLang="zh-CN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sz="1600" dirty="0"/>
                  <a:t>原</a:t>
                </a:r>
                <a:r>
                  <a:rPr lang="en-US" altLang="zh-CN" sz="1600" dirty="0"/>
                  <a:t>STN</a:t>
                </a:r>
                <a:r>
                  <a:rPr lang="zh-CN" altLang="en-US" sz="1600" dirty="0"/>
                  <a:t>论文中，使用的为双线性插值，</a:t>
                </a:r>
                <a:r>
                  <a:rPr lang="en-US" altLang="zh-CN" sz="1600" dirty="0"/>
                  <a:t>ASTER</a:t>
                </a:r>
                <a:r>
                  <a:rPr lang="zh-CN" altLang="en-US" sz="1600" dirty="0"/>
                  <a:t>中也用了同样的采样方法。</a:t>
                </a:r>
              </a:p>
              <a:p>
                <a:pPr marL="0" indent="0">
                  <a:buNone/>
                </a:pPr>
                <a:endParaRPr lang="en-US" altLang="zh-CN" sz="1600" dirty="0"/>
              </a:p>
              <a:p>
                <a:pPr marL="0" lvl="0" indent="0">
                  <a:buNone/>
                </a:pPr>
                <a:endParaRPr lang="en-US" altLang="zh-CN" dirty="0"/>
              </a:p>
              <a:p>
                <a:pPr marL="0" lv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3" t="-1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2C5A43-6F98-AD40-969D-CEFA9A0B0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59" y="843861"/>
            <a:ext cx="3976141" cy="1468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B1BAA4B-1390-B94F-BD8B-FEDAA59A97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5" t="9228" r="6971" b="12784"/>
          <a:stretch/>
        </p:blipFill>
        <p:spPr>
          <a:xfrm>
            <a:off x="582328" y="2719411"/>
            <a:ext cx="2541070" cy="21154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ACCD7A14-4282-D944-A2D7-6878F69C27F5}"/>
              </a:ext>
            </a:extLst>
          </p:cNvPr>
          <p:cNvSpPr/>
          <p:nvPr/>
        </p:nvSpPr>
        <p:spPr>
          <a:xfrm>
            <a:off x="3506899" y="2659580"/>
            <a:ext cx="5274201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Verdana" panose="020B0604030504040204" pitchFamily="34" charset="0"/>
              </a:rPr>
              <a:t>(1)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计算源图像与目标图像宽与高的比例</a:t>
            </a:r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altLang="zh-CN" sz="1400" dirty="0"/>
              <a:t>(2)</a:t>
            </a:r>
            <a:r>
              <a:rPr lang="zh-CN" altLang="en-US" sz="1400" dirty="0"/>
              <a:t>针对目标图像的一个点</a:t>
            </a:r>
            <a:r>
              <a:rPr lang="en-US" altLang="zh-CN" sz="1400" dirty="0"/>
              <a:t>(</a:t>
            </a:r>
            <a:r>
              <a:rPr lang="en" altLang="zh-CN" sz="1400" dirty="0"/>
              <a:t>x, y),</a:t>
            </a:r>
            <a:r>
              <a:rPr lang="zh-CN" altLang="en-US" sz="1400" dirty="0"/>
              <a:t>计算在源图像中的</a:t>
            </a:r>
            <a:endParaRPr lang="en-US" altLang="zh-CN" sz="1400" dirty="0"/>
          </a:p>
          <a:p>
            <a:r>
              <a:rPr lang="zh-CN" altLang="en-US" sz="1400" dirty="0"/>
              <a:t>对应坐标，结果为浮点数。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(3)</a:t>
            </a:r>
            <a:r>
              <a:rPr lang="zh-CN" altLang="en-US" sz="1400" dirty="0"/>
              <a:t>求周围四个点所占的权重比值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" altLang="zh-CN" sz="1400" dirty="0"/>
              <a:t>value(x0,y0) = value(x2,y2)*s1+value(x1,y2)*s2+value(x1,y1)*s3</a:t>
            </a:r>
          </a:p>
          <a:p>
            <a:r>
              <a:rPr lang="zh-CN" altLang="en-US" sz="1400" dirty="0"/>
              <a:t>                       </a:t>
            </a:r>
            <a:r>
              <a:rPr lang="en" altLang="zh-CN" sz="1400" dirty="0"/>
              <a:t>+value(x2,y1)*s4</a:t>
            </a:r>
          </a:p>
          <a:p>
            <a:endParaRPr lang="en" altLang="zh-CN" sz="1400" dirty="0"/>
          </a:p>
          <a:p>
            <a:r>
              <a:rPr lang="en-US" altLang="zh-CN" sz="1400" dirty="0"/>
              <a:t>(4)</a:t>
            </a:r>
            <a:r>
              <a:rPr lang="zh-CN" altLang="en-US" sz="1400" dirty="0"/>
              <a:t>求得值后填充到目标图像上。</a:t>
            </a:r>
          </a:p>
        </p:txBody>
      </p:sp>
    </p:spTree>
    <p:extLst>
      <p:ext uri="{BB962C8B-B14F-4D97-AF65-F5344CB8AC3E}">
        <p14:creationId xmlns:p14="http://schemas.microsoft.com/office/powerpoint/2010/main" val="239068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483A1A71-4C08-4149-8CB9-4916536B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以上就是</a:t>
            </a:r>
            <a:r>
              <a:rPr lang="en-US" altLang="zh-CN" dirty="0"/>
              <a:t>Rectification Network</a:t>
            </a:r>
            <a:r>
              <a:rPr lang="zh-CN" altLang="en-US" dirty="0"/>
              <a:t>的完整流程。下面我们思考如何在没有额外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标注的情况下，只使用梯度回传训练这个矫正网络。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51FDF868-CD67-A842-9E1A-1F254E96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E27C56D-B20C-414D-9F76-CE0011D0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29" y="3670704"/>
            <a:ext cx="5601112" cy="7083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533888F3-ED15-1047-BF55-C3E98B08159E}"/>
              </a:ext>
            </a:extLst>
          </p:cNvPr>
          <p:cNvSpPr txBox="1"/>
          <p:nvPr/>
        </p:nvSpPr>
        <p:spPr>
          <a:xfrm>
            <a:off x="567890" y="1868371"/>
            <a:ext cx="7796463" cy="7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/>
              <a:t>       </a:t>
            </a:r>
            <a:r>
              <a:rPr kumimoji="1" lang="en-US" altLang="zh-CN" sz="1600" dirty="0"/>
              <a:t>ASTER</a:t>
            </a:r>
            <a:r>
              <a:rPr kumimoji="1" lang="zh-CN" altLang="en-US" sz="1600" dirty="0"/>
              <a:t>论文中的说法是，因为每一步都 </a:t>
            </a:r>
            <a:r>
              <a:rPr kumimoji="1" lang="en-US" altLang="zh-CN" sz="1600" dirty="0" err="1"/>
              <a:t>differentable</a:t>
            </a:r>
            <a:r>
              <a:rPr kumimoji="1" lang="zh-CN" altLang="en-US" sz="1600" dirty="0"/>
              <a:t> ，所以，各个步骤的参数都可以通过反向传播梯度来进行训练。</a:t>
            </a:r>
            <a:endParaRPr kumimoji="1"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FEE97CB-BF04-4C49-9609-FACEFC16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21" y="2754154"/>
            <a:ext cx="2152221" cy="1923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7831FB9-2483-CB48-AE98-6F7849772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738" y="2769112"/>
            <a:ext cx="5085675" cy="7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1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817AE6F-A9AE-7943-8DF7-4045C3CC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C6CFE60B-D388-F14C-8E7F-BE7DC0092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2611" y="1528426"/>
            <a:ext cx="5806737" cy="7343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22CB841-1058-344D-82B8-9D5416B3C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612" y="843042"/>
            <a:ext cx="5085675" cy="7693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3048234-1B63-634E-A695-E50EE1228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13" y="821171"/>
            <a:ext cx="1770281" cy="1582524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xmlns="" id="{F1FD9E1D-0F34-884E-9445-C12DB235CD35}"/>
              </a:ext>
            </a:extLst>
          </p:cNvPr>
          <p:cNvSpPr/>
          <p:nvPr/>
        </p:nvSpPr>
        <p:spPr>
          <a:xfrm>
            <a:off x="6105980" y="881542"/>
            <a:ext cx="1440226" cy="67816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904640E4-76DA-6146-AD42-B4448EF8105C}"/>
              </a:ext>
            </a:extLst>
          </p:cNvPr>
          <p:cNvSpPr/>
          <p:nvPr/>
        </p:nvSpPr>
        <p:spPr>
          <a:xfrm>
            <a:off x="4620127" y="1713297"/>
            <a:ext cx="413886" cy="413887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BA26FB4E-5FC7-D348-B730-147F215ACBC6}"/>
              </a:ext>
            </a:extLst>
          </p:cNvPr>
          <p:cNvSpPr/>
          <p:nvPr/>
        </p:nvSpPr>
        <p:spPr>
          <a:xfrm>
            <a:off x="6105979" y="1713295"/>
            <a:ext cx="413886" cy="413887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9E6B0DE6-46E8-3D4D-9E68-17EFE8A04D52}"/>
              </a:ext>
            </a:extLst>
          </p:cNvPr>
          <p:cNvSpPr/>
          <p:nvPr/>
        </p:nvSpPr>
        <p:spPr>
          <a:xfrm>
            <a:off x="8081344" y="1713296"/>
            <a:ext cx="413886" cy="413887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AB39B1F-A3EF-6142-A19C-BD61B18C2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460" y="3302219"/>
            <a:ext cx="4993462" cy="6312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D288E94-9857-EE41-A6C3-5FEF988A0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735" y="3925365"/>
            <a:ext cx="4771090" cy="677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460337B9-F497-2F4C-8DB5-E0386918F0B1}"/>
                  </a:ext>
                </a:extLst>
              </p:cNvPr>
              <p:cNvSpPr txBox="1"/>
              <p:nvPr/>
            </p:nvSpPr>
            <p:spPr>
              <a:xfrm>
                <a:off x="505327" y="2394065"/>
                <a:ext cx="8229599" cy="784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sz="1600" dirty="0"/>
                  <a:t>整个网络中参数有：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en-US" altLang="zh-CN" sz="1600" dirty="0"/>
                  <a:t>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kumimoji="1" lang="en-US" altLang="zh-CN" sz="1600" dirty="0"/>
                  <a:t> 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kumimoji="1" lang="en-US" altLang="zh-CN" sz="1600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1600" dirty="0"/>
                  <a:t>(</a:t>
                </a:r>
                <a:r>
                  <a:rPr kumimoji="1" lang="zh-CN" altLang="en-US" sz="1600" dirty="0"/>
                  <a:t>变换的参数</a:t>
                </a:r>
                <a:r>
                  <a:rPr kumimoji="1" lang="en-US" altLang="zh-CN" sz="1600" dirty="0"/>
                  <a:t> </a:t>
                </a:r>
                <a:r>
                  <a:rPr kumimoji="1" lang="zh-CN" altLang="en-US" sz="1600" dirty="0"/>
                  <a:t>：</a:t>
                </a:r>
                <a:r>
                  <a:rPr kumimoji="1" lang="en-US" altLang="zh-CN" sz="1600" dirty="0"/>
                  <a:t>STN</a:t>
                </a:r>
                <a:r>
                  <a:rPr kumimoji="1" lang="zh-CN" altLang="en-US" sz="1600" dirty="0"/>
                  <a:t>中是放射变换有</a:t>
                </a:r>
                <a:r>
                  <a:rPr kumimoji="1" lang="en-US" altLang="zh-CN" sz="1600" dirty="0"/>
                  <a:t>6</a:t>
                </a:r>
                <a:r>
                  <a:rPr kumimoji="1" lang="zh-CN" altLang="en-US" sz="1600" dirty="0"/>
                  <a:t>个参数，</a:t>
                </a:r>
                <a:r>
                  <a:rPr kumimoji="1" lang="en-US" altLang="zh-CN" sz="1600" dirty="0"/>
                  <a:t>TPS</a:t>
                </a:r>
                <a:r>
                  <a:rPr kumimoji="1" lang="zh-CN" altLang="en-US" sz="1600" dirty="0"/>
                  <a:t>有</a:t>
                </a:r>
                <a:r>
                  <a:rPr kumimoji="1" lang="en-US" altLang="zh-CN" sz="1600" dirty="0"/>
                  <a:t>1+2+K</a:t>
                </a:r>
                <a:r>
                  <a:rPr kumimoji="1" lang="zh-CN" altLang="en-US" sz="1600" dirty="0"/>
                  <a:t>个参数</a:t>
                </a:r>
                <a:r>
                  <a:rPr kumimoji="1" lang="en-US" altLang="zh-CN" sz="1600" dirty="0"/>
                  <a:t>) </a:t>
                </a:r>
                <a:endParaRPr kumimoji="1"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0337B9-F497-2F4C-8DB5-E0386918F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7" y="2394065"/>
                <a:ext cx="8229599" cy="784446"/>
              </a:xfrm>
              <a:prstGeom prst="rect">
                <a:avLst/>
              </a:prstGeom>
              <a:blipFill>
                <a:blip r:embed="rId8"/>
                <a:stretch>
                  <a:fillRect l="-308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0CEF1E0-C190-FF41-9560-6228115F58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9865" y="3794277"/>
            <a:ext cx="1738551" cy="9353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593070C-A936-0B49-B564-7F33777B4CC6}"/>
              </a:ext>
            </a:extLst>
          </p:cNvPr>
          <p:cNvSpPr txBox="1"/>
          <p:nvPr/>
        </p:nvSpPr>
        <p:spPr>
          <a:xfrm>
            <a:off x="457200" y="4641076"/>
            <a:ext cx="7407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对于</a:t>
            </a:r>
            <a:r>
              <a:rPr kumimoji="1" lang="en-US" altLang="zh-CN" sz="1600" dirty="0"/>
              <a:t>TPS</a:t>
            </a:r>
            <a:r>
              <a:rPr kumimoji="1" lang="zh-CN" altLang="en-US" sz="1600" dirty="0"/>
              <a:t>的反向传播，论文明确指出变换是可微的，故不再做过多推导。</a:t>
            </a:r>
          </a:p>
        </p:txBody>
      </p:sp>
    </p:spTree>
    <p:extLst>
      <p:ext uri="{BB962C8B-B14F-4D97-AF65-F5344CB8AC3E}">
        <p14:creationId xmlns:p14="http://schemas.microsoft.com/office/powerpoint/2010/main" val="371851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两点改进：</a:t>
            </a:r>
            <a:endParaRPr lang="en-US" altLang="zh-CN" dirty="0"/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1. </a:t>
            </a:r>
            <a:r>
              <a:rPr lang="zh-CN" altLang="en-US" sz="1600" dirty="0">
                <a:solidFill>
                  <a:schemeClr val="tx1"/>
                </a:solidFill>
              </a:rPr>
              <a:t>在</a:t>
            </a:r>
            <a:r>
              <a:rPr lang="en-US" altLang="zh-CN" sz="1600" dirty="0">
                <a:solidFill>
                  <a:schemeClr val="tx1"/>
                </a:solidFill>
              </a:rPr>
              <a:t>Localization network </a:t>
            </a:r>
            <a:r>
              <a:rPr lang="zh-CN" altLang="en-US" sz="1600" dirty="0">
                <a:solidFill>
                  <a:schemeClr val="tx1"/>
                </a:solidFill>
              </a:rPr>
              <a:t>和 </a:t>
            </a:r>
            <a:r>
              <a:rPr lang="en-US" altLang="zh-CN" sz="1600" dirty="0">
                <a:solidFill>
                  <a:schemeClr val="tx1"/>
                </a:solidFill>
              </a:rPr>
              <a:t>sampler </a:t>
            </a:r>
            <a:r>
              <a:rPr lang="zh-CN" altLang="en-US" sz="1600" dirty="0">
                <a:solidFill>
                  <a:schemeClr val="tx1"/>
                </a:solidFill>
              </a:rPr>
              <a:t>部分使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    </a:t>
            </a:r>
            <a:r>
              <a:rPr lang="zh-CN" altLang="en-US" sz="1600" dirty="0">
                <a:solidFill>
                  <a:schemeClr val="tx1"/>
                </a:solidFill>
              </a:rPr>
              <a:t>用了不同尺寸的</a:t>
            </a:r>
            <a:r>
              <a:rPr lang="en-US" altLang="zh-CN" sz="1600" dirty="0">
                <a:solidFill>
                  <a:schemeClr val="tx1"/>
                </a:solidFill>
              </a:rPr>
              <a:t>image</a:t>
            </a:r>
          </a:p>
          <a:p>
            <a:pPr marL="0" indent="0"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2. </a:t>
            </a:r>
            <a:r>
              <a:rPr lang="zh-CN" altLang="en-US" sz="1600" dirty="0">
                <a:solidFill>
                  <a:schemeClr val="tx1"/>
                </a:solidFill>
              </a:rPr>
              <a:t>使用了</a:t>
            </a:r>
            <a:r>
              <a:rPr lang="en-US" altLang="zh-CN" sz="1600" dirty="0">
                <a:solidFill>
                  <a:schemeClr val="tx1"/>
                </a:solidFill>
              </a:rPr>
              <a:t>TPS</a:t>
            </a:r>
            <a:r>
              <a:rPr lang="zh-CN" altLang="en-US" sz="1600" dirty="0">
                <a:solidFill>
                  <a:schemeClr val="tx1"/>
                </a:solidFill>
              </a:rPr>
              <a:t>做映射找对应点的位置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STN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54" y="1925064"/>
            <a:ext cx="4164990" cy="19519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566" y="2310177"/>
            <a:ext cx="3757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Localization network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使用下采样图片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Id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减少了参数量</a:t>
            </a:r>
            <a:endParaRPr lang="en-US" altLang="zh-CN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Sampler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使用原图可以保证</a:t>
            </a:r>
            <a:r>
              <a:rPr lang="en-US" altLang="zh-CN" sz="1400" i="1" dirty="0" err="1">
                <a:solidFill>
                  <a:schemeClr val="accent5">
                    <a:lumMod val="75000"/>
                  </a:schemeClr>
                </a:solidFill>
              </a:rPr>
              <a:t>Ir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的质量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1566" y="3876995"/>
            <a:ext cx="5100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打破了仿射变换的限制，可以有效解决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</a:rPr>
              <a:t>perspective and curved text 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</a:rPr>
              <a:t>的难题</a:t>
            </a:r>
          </a:p>
        </p:txBody>
      </p:sp>
    </p:spTree>
    <p:extLst>
      <p:ext uri="{BB962C8B-B14F-4D97-AF65-F5344CB8AC3E}">
        <p14:creationId xmlns:p14="http://schemas.microsoft.com/office/powerpoint/2010/main" val="362399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ACD06C63-F6F1-D640-8908-BCB1B82E3407}"/>
              </a:ext>
            </a:extLst>
          </p:cNvPr>
          <p:cNvSpPr/>
          <p:nvPr/>
        </p:nvSpPr>
        <p:spPr>
          <a:xfrm>
            <a:off x="1260908" y="1239874"/>
            <a:ext cx="154005" cy="1540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BD8C3A0-4DCE-124B-A341-A358AEE8848D}"/>
              </a:ext>
            </a:extLst>
          </p:cNvPr>
          <p:cNvSpPr txBox="1"/>
          <p:nvPr/>
        </p:nvSpPr>
        <p:spPr>
          <a:xfrm>
            <a:off x="1578541" y="1136402"/>
            <a:ext cx="474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Background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 Abstract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D7B665D-7E12-5B48-A506-DEBD665AD1BA}"/>
              </a:ext>
            </a:extLst>
          </p:cNvPr>
          <p:cNvSpPr txBox="1"/>
          <p:nvPr/>
        </p:nvSpPr>
        <p:spPr>
          <a:xfrm>
            <a:off x="1578541" y="1749470"/>
            <a:ext cx="474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06956FBF-DD01-4B43-811D-6F4BEBD99EE4}"/>
              </a:ext>
            </a:extLst>
          </p:cNvPr>
          <p:cNvSpPr/>
          <p:nvPr/>
        </p:nvSpPr>
        <p:spPr>
          <a:xfrm>
            <a:off x="1260908" y="1857134"/>
            <a:ext cx="154005" cy="1540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C233BF6A-5F85-CA41-8746-0C00CF14FD1F}"/>
              </a:ext>
            </a:extLst>
          </p:cNvPr>
          <p:cNvSpPr/>
          <p:nvPr/>
        </p:nvSpPr>
        <p:spPr>
          <a:xfrm>
            <a:off x="1260908" y="3438861"/>
            <a:ext cx="154005" cy="1540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E31F5350-CA12-9947-9343-EF8848C60593}"/>
              </a:ext>
            </a:extLst>
          </p:cNvPr>
          <p:cNvSpPr/>
          <p:nvPr/>
        </p:nvSpPr>
        <p:spPr>
          <a:xfrm>
            <a:off x="1260908" y="4063806"/>
            <a:ext cx="154005" cy="15400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CF0CDA44-B43B-FE46-9600-36D3A4532085}"/>
              </a:ext>
            </a:extLst>
          </p:cNvPr>
          <p:cNvSpPr txBox="1"/>
          <p:nvPr/>
        </p:nvSpPr>
        <p:spPr>
          <a:xfrm>
            <a:off x="2468877" y="2238844"/>
            <a:ext cx="6314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Rectification Network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TPS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STN</a:t>
            </a:r>
          </a:p>
          <a:p>
            <a:endParaRPr kumimoji="1"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Recognition Network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AE4D9147-62C7-914E-82EA-601918623908}"/>
              </a:ext>
            </a:extLst>
          </p:cNvPr>
          <p:cNvSpPr txBox="1"/>
          <p:nvPr/>
        </p:nvSpPr>
        <p:spPr>
          <a:xfrm>
            <a:off x="1578541" y="3328170"/>
            <a:ext cx="3455470" cy="37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C61A2220-C47B-D341-AEA9-55D3B0D96B68}"/>
              </a:ext>
            </a:extLst>
          </p:cNvPr>
          <p:cNvSpPr txBox="1"/>
          <p:nvPr/>
        </p:nvSpPr>
        <p:spPr>
          <a:xfrm>
            <a:off x="1578543" y="3956142"/>
            <a:ext cx="299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627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4378" y="897135"/>
            <a:ext cx="9143999" cy="3349229"/>
          </a:xfrm>
        </p:spPr>
        <p:txBody>
          <a:bodyPr/>
          <a:lstStyle/>
          <a:p>
            <a:r>
              <a:rPr lang="zh-CN" altLang="en-US" dirty="0"/>
              <a:t>识别网络采用当前识别的一般思路：</a:t>
            </a:r>
          </a:p>
          <a:p>
            <a:r>
              <a:rPr lang="en" altLang="zh-CN" b="1" dirty="0"/>
              <a:t>sequence-to-sequence </a:t>
            </a:r>
            <a:r>
              <a:rPr lang="zh-CN" altLang="en" b="1" dirty="0"/>
              <a:t>（</a:t>
            </a:r>
            <a:r>
              <a:rPr lang="en" altLang="zh-CN" b="1" dirty="0"/>
              <a:t>encoder/decoder</a:t>
            </a:r>
            <a:r>
              <a:rPr lang="zh-CN" altLang="en-US" b="1" dirty="0"/>
              <a:t>框架）</a:t>
            </a:r>
            <a:r>
              <a:rPr lang="en-US" altLang="zh-CN" b="1" dirty="0"/>
              <a:t>+ </a:t>
            </a:r>
            <a:r>
              <a:rPr lang="en" altLang="zh-CN" b="1" dirty="0"/>
              <a:t>attention + beam search</a:t>
            </a:r>
            <a:endParaRPr lang="en-US" altLang="zh-CN" dirty="0"/>
          </a:p>
          <a:p>
            <a:r>
              <a:rPr lang="en-US" altLang="zh-CN" dirty="0"/>
              <a:t>Encoder</a:t>
            </a:r>
            <a:r>
              <a:rPr lang="zh-CN" altLang="en-US" dirty="0"/>
              <a:t>：</a:t>
            </a:r>
            <a:r>
              <a:rPr lang="en-US" altLang="zh-CN" dirty="0"/>
              <a:t>CNN+BLSTM</a:t>
            </a:r>
            <a:r>
              <a:rPr lang="zh-CN" altLang="en-US" dirty="0"/>
              <a:t>       </a:t>
            </a:r>
            <a:r>
              <a:rPr lang="en-US" altLang="zh-CN" dirty="0"/>
              <a:t>Decoder</a:t>
            </a:r>
            <a:r>
              <a:rPr lang="zh-CN" altLang="en-US" dirty="0"/>
              <a:t>：</a:t>
            </a:r>
            <a:r>
              <a:rPr lang="en-US" altLang="zh-CN" dirty="0"/>
              <a:t> LSTM + attention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Recognition Network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61023"/>
            <a:ext cx="2761537" cy="32824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25646B4-CF6D-9C4D-AB4B-E6055589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687" y="1881896"/>
            <a:ext cx="31877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3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6C327E83-4743-204E-BD30-DEBF69FA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1" y="835571"/>
            <a:ext cx="8229600" cy="4053727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Loss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训练时，除</a:t>
            </a:r>
            <a:r>
              <a:rPr lang="en" altLang="zh-CN" dirty="0"/>
              <a:t>Localization Network</a:t>
            </a:r>
            <a:r>
              <a:rPr lang="zh-CN" altLang="en-US" dirty="0"/>
              <a:t>，其余所有网络层都采用随机初始化。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Localization Network</a:t>
            </a:r>
            <a:r>
              <a:rPr lang="zh-CN" altLang="en" dirty="0"/>
              <a:t>最后</a:t>
            </a:r>
            <a:r>
              <a:rPr lang="zh-CN" altLang="en-US" dirty="0"/>
              <a:t>的一个</a:t>
            </a:r>
            <a:r>
              <a:rPr lang="en-US" altLang="zh-CN" dirty="0"/>
              <a:t>fc</a:t>
            </a:r>
            <a:r>
              <a:rPr lang="zh-CN" altLang="en-US" dirty="0"/>
              <a:t>层，</a:t>
            </a:r>
            <a:r>
              <a:rPr lang="en-US" altLang="zh-CN" dirty="0"/>
              <a:t>weights</a:t>
            </a:r>
            <a:r>
              <a:rPr lang="zh-CN" altLang="en" dirty="0"/>
              <a:t>初始化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biases</a:t>
            </a:r>
            <a:r>
              <a:rPr lang="zh-CN" altLang="en-US" dirty="0"/>
              <a:t>初始为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，为了防止矫正后的图</a:t>
            </a:r>
            <a:r>
              <a:rPr lang="zh-CN" altLang="en" dirty="0"/>
              <a:t>过度</a:t>
            </a:r>
            <a:r>
              <a:rPr lang="zh-CN" altLang="en-US" dirty="0"/>
              <a:t>扭曲。（若使用随机初始值，则产生的</a:t>
            </a:r>
            <a:r>
              <a:rPr lang="en-US" altLang="zh-CN" dirty="0"/>
              <a:t>control points</a:t>
            </a:r>
            <a:r>
              <a:rPr lang="zh-CN" altLang="en-US" dirty="0"/>
              <a:t>随机放置，会使</a:t>
            </a:r>
            <a:r>
              <a:rPr lang="en-US" altLang="zh-CN" i="1" dirty="0" err="1"/>
              <a:t>I</a:t>
            </a:r>
            <a:r>
              <a:rPr lang="en-US" altLang="zh-CN" sz="1400" i="1" dirty="0" err="1"/>
              <a:t>r</a:t>
            </a:r>
            <a:r>
              <a:rPr lang="en-US" altLang="zh-CN" i="1" dirty="0"/>
              <a:t> </a:t>
            </a:r>
            <a:r>
              <a:rPr lang="zh-CN" altLang="en-US" i="1" dirty="0"/>
              <a:t> </a:t>
            </a:r>
            <a:r>
              <a:rPr lang="zh-CN" altLang="en-US" dirty="0"/>
              <a:t>过度扭曲，且加剧训练过程的不稳定性）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457AED04-37D8-B146-A256-D7112FDF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Recognition Network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8EE343A-431E-0D42-911A-97E7BFB36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6" y="1512634"/>
            <a:ext cx="3779291" cy="7001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45" y="1003224"/>
            <a:ext cx="4064894" cy="152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1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Sensitivity to weight initialization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69" y="1474077"/>
            <a:ext cx="5158092" cy="29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Effect of Rectification Network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结论： 矫正对一般水平样本（</a:t>
            </a:r>
            <a:r>
              <a:rPr lang="en-US" altLang="zh-CN" dirty="0"/>
              <a:t>IIIT5k</a:t>
            </a:r>
            <a:r>
              <a:rPr lang="zh-CN" altLang="en-US" dirty="0"/>
              <a:t>，</a:t>
            </a:r>
            <a:r>
              <a:rPr lang="en-US" altLang="zh-CN" dirty="0"/>
              <a:t>IC03</a:t>
            </a:r>
            <a:r>
              <a:rPr lang="zh-CN" altLang="en-US" dirty="0"/>
              <a:t>，</a:t>
            </a:r>
            <a:r>
              <a:rPr lang="en-US" altLang="zh-CN" dirty="0"/>
              <a:t>IC13</a:t>
            </a:r>
            <a:r>
              <a:rPr lang="zh-CN" altLang="en-US" dirty="0"/>
              <a:t>）略有提高，但是对形变比较大的不规则样本（</a:t>
            </a:r>
            <a:r>
              <a:rPr lang="en-US" altLang="zh-CN" dirty="0"/>
              <a:t>SVT</a:t>
            </a:r>
            <a:r>
              <a:rPr lang="zh-CN" altLang="en-US" dirty="0"/>
              <a:t>，</a:t>
            </a:r>
            <a:r>
              <a:rPr lang="en-US" altLang="zh-CN" dirty="0"/>
              <a:t>SVTP</a:t>
            </a:r>
            <a:r>
              <a:rPr lang="zh-CN" altLang="en-US" dirty="0"/>
              <a:t>，</a:t>
            </a:r>
            <a:r>
              <a:rPr lang="en-US" altLang="zh-CN" dirty="0"/>
              <a:t>CUTE</a:t>
            </a:r>
            <a:r>
              <a:rPr lang="zh-CN" altLang="en-US" dirty="0"/>
              <a:t>）提高</a:t>
            </a:r>
            <a:r>
              <a:rPr lang="en-US" altLang="zh-CN" dirty="0"/>
              <a:t>3~4</a:t>
            </a:r>
            <a:r>
              <a:rPr lang="zh-CN" altLang="en-US" dirty="0"/>
              <a:t>个点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0" y="2322083"/>
            <a:ext cx="4779416" cy="1435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974" y="2322083"/>
            <a:ext cx="3579394" cy="27671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2719" y="3890690"/>
            <a:ext cx="3579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准确率明显提高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zh-CN" sz="1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尤其对不规则文本的效果优秀</a:t>
            </a:r>
          </a:p>
        </p:txBody>
      </p:sp>
    </p:spTree>
    <p:extLst>
      <p:ext uri="{BB962C8B-B14F-4D97-AF65-F5344CB8AC3E}">
        <p14:creationId xmlns:p14="http://schemas.microsoft.com/office/powerpoint/2010/main" val="158405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Experiments on Text Recognition</a:t>
            </a:r>
          </a:p>
          <a:p>
            <a:endParaRPr lang="en-US" altLang="zh-CN" dirty="0"/>
          </a:p>
          <a:p>
            <a:r>
              <a:rPr lang="en-US" altLang="zh-CN" dirty="0"/>
              <a:t>1. Analysis on Attention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Bidirectional Decoder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72" y="1261241"/>
            <a:ext cx="3899660" cy="17319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246" y="3168868"/>
            <a:ext cx="4617349" cy="17795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3330" y="2127195"/>
            <a:ext cx="369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Attentional weights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和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character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之间有明显的线性关系，说明</a:t>
            </a:r>
            <a:r>
              <a:rPr lang="en" altLang="zh-CN" sz="1600" dirty="0">
                <a:solidFill>
                  <a:schemeClr val="accent5">
                    <a:lumMod val="75000"/>
                  </a:schemeClr>
                </a:solidFill>
              </a:rPr>
              <a:t>attention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对字符的位置有隐性的定位功能</a:t>
            </a:r>
            <a:endParaRPr lang="en-US" altLang="zh-CN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7559" y="3889357"/>
            <a:ext cx="3398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两个方向的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LSTM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有一定互补作用，可以有效提升准确率</a:t>
            </a:r>
          </a:p>
        </p:txBody>
      </p:sp>
    </p:spTree>
    <p:extLst>
      <p:ext uri="{BB962C8B-B14F-4D97-AF65-F5344CB8AC3E}">
        <p14:creationId xmlns:p14="http://schemas.microsoft.com/office/powerpoint/2010/main" val="356595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xmlns="" id="{CB09D8C7-1573-474A-996A-EB81B297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Versus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Length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47A409E4-E2FD-F946-BDB9-878FB50F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4361384-7F09-944B-9A85-6ED7C63E0240}"/>
              </a:ext>
            </a:extLst>
          </p:cNvPr>
          <p:cNvSpPr txBox="1"/>
          <p:nvPr/>
        </p:nvSpPr>
        <p:spPr>
          <a:xfrm>
            <a:off x="709697" y="2426317"/>
            <a:ext cx="3609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字符小于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时，识别精度差不多，大于</a:t>
            </a:r>
            <a:r>
              <a:rPr lang="en-US" altLang="zh-CN" sz="1600" dirty="0">
                <a:solidFill>
                  <a:schemeClr val="accent5">
                    <a:lumMod val="75000"/>
                  </a:schemeClr>
                </a:solidFill>
              </a:rPr>
              <a:t>11</a:t>
            </a:r>
            <a:r>
              <a:rPr lang="zh-CN" altLang="en-US" sz="1600" dirty="0">
                <a:solidFill>
                  <a:schemeClr val="accent5">
                    <a:lumMod val="75000"/>
                  </a:schemeClr>
                </a:solidFill>
              </a:rPr>
              <a:t>后精度有所下降，因为长文字本身识别更难。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9F505A3-9052-764C-9002-6274B4AC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82898"/>
            <a:ext cx="4143104" cy="31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12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408" y="870881"/>
            <a:ext cx="6323302" cy="386982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to State-of-the-art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6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ASTER</a:t>
            </a:r>
            <a:r>
              <a:rPr lang="zh-CN" altLang="en-US" dirty="0"/>
              <a:t>在端到端的识别下，有很好的表现，还归功于其可以增强检测的能力。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ASTER</a:t>
            </a:r>
            <a:r>
              <a:rPr lang="zh-CN" altLang="en-US" dirty="0"/>
              <a:t>产生的最终识别得分，可以帮助筛选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ASTER</a:t>
            </a:r>
            <a:r>
              <a:rPr lang="zh-CN" altLang="en-US" dirty="0"/>
              <a:t>的矫正网络，可以修正、精确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boxes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D8FDC0A-B9C6-8543-BFD9-B139F2C8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267" y="2571750"/>
            <a:ext cx="4465106" cy="185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42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TextBoxes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ASTER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853177"/>
            <a:ext cx="8407400" cy="36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2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95968" y="1104047"/>
            <a:ext cx="7552063" cy="33492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ASTER</a:t>
            </a:r>
            <a:r>
              <a:rPr lang="zh-CN" altLang="en-US" dirty="0"/>
              <a:t>有效处理了不规则文本识别的问题，主要归功于它的矫正网络（</a:t>
            </a:r>
            <a:r>
              <a:rPr lang="en-US" altLang="zh-CN" dirty="0"/>
              <a:t> based on the STN framework and the TPS transformation</a:t>
            </a:r>
            <a:r>
              <a:rPr lang="zh-CN" altLang="en-US" dirty="0"/>
              <a:t>）。而且，在</a:t>
            </a:r>
            <a:r>
              <a:rPr lang="en-US" altLang="zh-CN" dirty="0"/>
              <a:t>cropped text </a:t>
            </a:r>
            <a:r>
              <a:rPr lang="zh-CN" altLang="en-US" dirty="0"/>
              <a:t>识别 和</a:t>
            </a:r>
            <a:r>
              <a:rPr lang="en-US" altLang="zh-CN" dirty="0"/>
              <a:t> end-to-end recognition</a:t>
            </a:r>
            <a:r>
              <a:rPr lang="zh-CN" altLang="en-US" dirty="0"/>
              <a:t>方面也有更好的效果。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但是，</a:t>
            </a:r>
            <a:r>
              <a:rPr lang="en-US" altLang="zh-CN" dirty="0"/>
              <a:t>ASTER</a:t>
            </a:r>
            <a:r>
              <a:rPr lang="zh-CN" altLang="en-US" dirty="0"/>
              <a:t>受限于</a:t>
            </a:r>
            <a:r>
              <a:rPr lang="en-US" altLang="zh-CN" dirty="0"/>
              <a:t>target text</a:t>
            </a:r>
            <a:r>
              <a:rPr lang="zh-CN" altLang="en-US" dirty="0"/>
              <a:t>的有限范围图片，对于全图的端到端检测识别还需更多的探索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76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267494"/>
            <a:ext cx="8229600" cy="47490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背景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4200" y="1066800"/>
            <a:ext cx="602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OCR</a:t>
            </a:r>
            <a:r>
              <a:rPr lang="zh-CN" altLang="en-US" dirty="0"/>
              <a:t>领域，</a:t>
            </a:r>
            <a:r>
              <a:rPr lang="en-US" altLang="zh-CN" dirty="0"/>
              <a:t>document text</a:t>
            </a:r>
            <a:r>
              <a:rPr lang="zh-CN" altLang="en-US" dirty="0"/>
              <a:t>的识别已接近成熟，但是场景文字识别方向还面临很多挑战。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7333" y="1964267"/>
            <a:ext cx="64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背景的复杂性、文字位置布局、文本的格式</a:t>
            </a:r>
            <a:r>
              <a:rPr lang="en-US" altLang="zh-CN" dirty="0"/>
              <a:t>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805" y="2521673"/>
            <a:ext cx="3392980" cy="23970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1" y="2696276"/>
            <a:ext cx="4844594" cy="2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1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94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A4298C79-E7C8-BB43-A910-DCBD42F8F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7339" y="1004888"/>
            <a:ext cx="7263397" cy="33496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xmlns="" id="{9F4599DB-0BA6-FB4F-9670-6C5FC1FA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beam search</a:t>
            </a:r>
            <a:r>
              <a:rPr kumimoji="1" lang="zh-CN" altLang="en-US" dirty="0"/>
              <a:t/>
            </a:r>
            <a:br>
              <a:rPr kumimoji="1"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357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7333" y="1285330"/>
            <a:ext cx="64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Irregular text</a:t>
            </a:r>
            <a:r>
              <a:rPr lang="zh-CN" altLang="en-US" dirty="0"/>
              <a:t>：</a:t>
            </a:r>
            <a:r>
              <a:rPr lang="en-US" altLang="zh-CN" dirty="0"/>
              <a:t>oriented text</a:t>
            </a:r>
            <a:r>
              <a:rPr lang="zh-CN" altLang="en-US" dirty="0"/>
              <a:t>、</a:t>
            </a:r>
            <a:r>
              <a:rPr lang="en-US" altLang="zh-CN" dirty="0"/>
              <a:t>perspective text</a:t>
            </a:r>
            <a:r>
              <a:rPr lang="zh-CN" altLang="en-US" dirty="0"/>
              <a:t>、</a:t>
            </a:r>
            <a:r>
              <a:rPr lang="en-US" altLang="zh-CN" dirty="0"/>
              <a:t>curved text…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23" y="2085662"/>
            <a:ext cx="5981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04895"/>
            <a:ext cx="8434552" cy="3349229"/>
          </a:xfrm>
        </p:spPr>
        <p:txBody>
          <a:bodyPr/>
          <a:lstStyle/>
          <a:p>
            <a:r>
              <a:rPr lang="en-US" altLang="zh-CN" dirty="0"/>
              <a:t>ASTER </a:t>
            </a:r>
            <a:r>
              <a:rPr lang="zh-CN" altLang="en-US" dirty="0"/>
              <a:t>： </a:t>
            </a:r>
            <a:r>
              <a:rPr lang="en-US" altLang="zh-CN" dirty="0"/>
              <a:t>An Attentional Scene Text Recognizer with Flexible Rectification</a:t>
            </a:r>
          </a:p>
          <a:p>
            <a:endParaRPr lang="en-US" altLang="zh-CN" dirty="0"/>
          </a:p>
          <a:p>
            <a:r>
              <a:rPr lang="zh-CN" altLang="en-US" dirty="0"/>
              <a:t>它可以很好解决不规则文本问题，归功于 </a:t>
            </a:r>
            <a:r>
              <a:rPr lang="en-US" altLang="zh-CN" dirty="0"/>
              <a:t>an explicit</a:t>
            </a:r>
            <a:r>
              <a:rPr lang="zh-CN" altLang="en-US" dirty="0"/>
              <a:t> </a:t>
            </a:r>
            <a:r>
              <a:rPr lang="en-US" altLang="zh-CN" dirty="0"/>
              <a:t>rectification mechanism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0" y="2619047"/>
            <a:ext cx="6591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0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57816" y="1307609"/>
            <a:ext cx="7645651" cy="33492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由于其矫正机制，可以在不进行额外标注的情况下，有效解决不规则文本问题。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在识别模块，使用了双向解码的 </a:t>
            </a:r>
            <a:r>
              <a:rPr lang="en-US" altLang="zh-CN" dirty="0"/>
              <a:t>attentional seq2seq model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增强了 </a:t>
            </a:r>
            <a:r>
              <a:rPr lang="en-US" altLang="zh-CN" dirty="0"/>
              <a:t>detectors </a:t>
            </a:r>
            <a:r>
              <a:rPr lang="zh-CN" altLang="en-US" dirty="0"/>
              <a:t>能力（在实验中得到说明）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Main Contributions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50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69385" y="1453628"/>
            <a:ext cx="4647615" cy="33492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Transformation</a:t>
            </a:r>
            <a:r>
              <a:rPr lang="zh-CN" altLang="en-US" dirty="0"/>
              <a:t>： </a:t>
            </a:r>
            <a:r>
              <a:rPr lang="en-US" altLang="zh-CN" dirty="0"/>
              <a:t>Thin-Plate-Spline</a:t>
            </a:r>
            <a:r>
              <a:rPr lang="zh-CN" altLang="en-US" dirty="0"/>
              <a:t>（</a:t>
            </a:r>
            <a:r>
              <a:rPr lang="en-US" altLang="zh-CN" dirty="0"/>
              <a:t>TPS</a:t>
            </a:r>
            <a:r>
              <a:rPr lang="zh-CN" altLang="en-US" dirty="0"/>
              <a:t>）薄板样条插值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相比于其他 </a:t>
            </a:r>
            <a:r>
              <a:rPr lang="en-US" altLang="zh-CN" dirty="0"/>
              <a:t>simpler 2D transformations (</a:t>
            </a:r>
            <a:r>
              <a:rPr lang="en-US" altLang="zh-CN" dirty="0" err="1"/>
              <a:t>eg</a:t>
            </a:r>
            <a:r>
              <a:rPr lang="en-US" altLang="zh-CN" dirty="0"/>
              <a:t>.  </a:t>
            </a:r>
            <a:r>
              <a:rPr lang="zh-CN" altLang="en-US" dirty="0"/>
              <a:t>仿射变换、投影变换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TPS</a:t>
            </a:r>
            <a:r>
              <a:rPr lang="zh-CN" altLang="en-US" dirty="0"/>
              <a:t>应用面更广，可以很好地修正 </a:t>
            </a:r>
            <a:r>
              <a:rPr lang="en-US" altLang="zh-CN" dirty="0"/>
              <a:t>perspective and curved text </a:t>
            </a:r>
            <a:r>
              <a:rPr lang="zh-CN" altLang="en-US" dirty="0"/>
              <a:t>两种典型不规则文本。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Rectification Network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3" y="1157965"/>
            <a:ext cx="3357889" cy="30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73421" y="1099488"/>
                <a:ext cx="4587766" cy="3349229"/>
              </a:xfrm>
            </p:spPr>
            <p:txBody>
              <a:bodyPr/>
              <a:lstStyle/>
              <a:p>
                <a:r>
                  <a:rPr lang="zh-CN" altLang="en-US" dirty="0"/>
                  <a:t>仿射变换（</a:t>
                </a:r>
                <a:r>
                  <a:rPr lang="en-US" altLang="zh-CN" dirty="0"/>
                  <a:t>Affine</a:t>
                </a:r>
                <a:r>
                  <a:rPr lang="zh-CN" altLang="en-US" dirty="0"/>
                  <a:t>）：平移、缩放、旋转、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斜切及它们的组合形式。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>
                  <a:lnSpc>
                    <a:spcPts val="3000"/>
                  </a:lnSpc>
                </a:pPr>
                <a:r>
                  <a:rPr lang="zh-CN" altLang="en-US" dirty="0"/>
                  <a:t>假设在原形状中有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zh-CN" altLang="en-US" dirty="0"/>
                  <a:t>，这个点在形变之后新坐标之下对应新的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。用一个薄钢板的形变来模拟</a:t>
                </a:r>
                <a:r>
                  <a:rPr lang="en-US" altLang="zh-CN" dirty="0"/>
                  <a:t>2D</a:t>
                </a:r>
                <a:r>
                  <a:rPr lang="zh-CN" altLang="en-US" dirty="0"/>
                  <a:t>形变，确保这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个点能够正确匹配，那么怎样的形变，可以使钢板的弯曲能量最小？</a:t>
                </a:r>
                <a:r>
                  <a:rPr lang="en-US" altLang="zh-CN" dirty="0"/>
                  <a:t>TPS</a:t>
                </a:r>
                <a:r>
                  <a:rPr lang="zh-CN" altLang="en-US" dirty="0"/>
                  <a:t>插值是这个问题的数值解法。</a:t>
                </a:r>
                <a:endParaRPr lang="en-US" altLang="zh-CN" dirty="0"/>
              </a:p>
              <a:p>
                <a:r>
                  <a:rPr lang="zh-CN" altLang="en-US" dirty="0"/>
                  <a:t>几乎可以模拟任何</a:t>
                </a:r>
                <a:r>
                  <a:rPr lang="en-US" altLang="zh-CN" dirty="0"/>
                  <a:t>2D Transformation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21" y="1099488"/>
                <a:ext cx="4587766" cy="3349229"/>
              </a:xfrm>
              <a:blipFill>
                <a:blip r:embed="rId3"/>
                <a:stretch>
                  <a:fillRect l="-829" t="-1515" r="-2486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  TPS </a:t>
            </a:r>
            <a:r>
              <a:rPr lang="zh-CN" altLang="en-US" dirty="0"/>
              <a:t>？</a:t>
            </a:r>
          </a:p>
        </p:txBody>
      </p:sp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64" y="891763"/>
            <a:ext cx="3835636" cy="166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3" y="2674108"/>
            <a:ext cx="3981480" cy="24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2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does TPS work ?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33" y="787212"/>
            <a:ext cx="7465130" cy="111228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3864" y="1831475"/>
            <a:ext cx="5171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由于是</a:t>
            </a:r>
            <a:r>
              <a:rPr lang="en-US" altLang="zh-CN" sz="1600" dirty="0"/>
              <a:t>2</a:t>
            </a:r>
            <a:r>
              <a:rPr lang="zh-CN" altLang="en-US" sz="1600" dirty="0"/>
              <a:t>维空间，所以有两个插值函数，表示：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29" y="3587572"/>
            <a:ext cx="2695575" cy="333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72333" y="3214896"/>
                <a:ext cx="517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只看插值函数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/>
                  <a:t>，可以表示为如下形式：</a:t>
                </a: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33" y="3214896"/>
                <a:ext cx="5171090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589" t="-7143" b="-19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64" y="2569219"/>
            <a:ext cx="5886450" cy="2009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552" y="2109268"/>
            <a:ext cx="1724025" cy="66675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539358" y="3044856"/>
            <a:ext cx="849774" cy="536773"/>
          </a:xfrm>
          <a:prstGeom prst="round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572000" y="3042745"/>
            <a:ext cx="717331" cy="547297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4"/>
          <p:cNvSpPr>
            <a:spLocks noChangeArrowheads="1"/>
          </p:cNvSpPr>
          <p:nvPr/>
        </p:nvSpPr>
        <p:spPr bwMode="auto">
          <a:xfrm>
            <a:off x="6182594" y="2648174"/>
            <a:ext cx="2677510" cy="139131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TPS </a:t>
            </a:r>
            <a:r>
              <a:rPr lang="zh-CN" altLang="en-US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能够将空间变换分解为一个</a:t>
            </a:r>
            <a:r>
              <a:rPr lang="zh-CN" altLang="en-US" sz="13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全局仿射变换</a:t>
            </a:r>
            <a:r>
              <a:rPr lang="zh-CN" altLang="en-US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和一个</a:t>
            </a:r>
            <a:r>
              <a:rPr lang="zh-CN" altLang="en-US" sz="13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局部非仿射变换</a:t>
            </a:r>
            <a:r>
              <a:rPr lang="zh-CN" altLang="en-US" sz="1300" dirty="0">
                <a:solidFill>
                  <a:srgbClr val="080808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，很好解决了非刚性图片的匹配问题。</a:t>
            </a:r>
            <a:endParaRPr lang="en-US" altLang="zh-CN" sz="1300" dirty="0">
              <a:solidFill>
                <a:srgbClr val="080808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64" y="4666441"/>
            <a:ext cx="3028950" cy="323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C02C832-D0AC-2349-A1F5-2259A7A73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448" y="1513716"/>
            <a:ext cx="2963061" cy="10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9635"/>
      </p:ext>
    </p:extLst>
  </p:cSld>
  <p:clrMapOvr>
    <a:masterClrMapping/>
  </p:clrMapOvr>
</p:sld>
</file>

<file path=ppt/theme/theme1.xml><?xml version="1.0" encoding="utf-8"?>
<a:theme xmlns:a="http://schemas.openxmlformats.org/drawingml/2006/main" name="爱奇艺最新ppt模板（黑色版）4：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爱奇艺公司PPT模板" id="{95DD2D87-9047-4546-B7CA-66D57F83541F}" vid="{62BFA665-1A21-491F-A1FF-58E62419C6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43875</TotalTime>
  <Words>2415</Words>
  <Application>Microsoft Office PowerPoint</Application>
  <PresentationFormat>全屏显示(16:9)</PresentationFormat>
  <Paragraphs>280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 Unicode MS</vt:lpstr>
      <vt:lpstr>宋体</vt:lpstr>
      <vt:lpstr>微软雅黑</vt:lpstr>
      <vt:lpstr>Arial</vt:lpstr>
      <vt:lpstr>Calibri</vt:lpstr>
      <vt:lpstr>Cambria Math</vt:lpstr>
      <vt:lpstr>Verdana</vt:lpstr>
      <vt:lpstr>Wingdings</vt:lpstr>
      <vt:lpstr>爱奇艺最新ppt模板（黑色版）4：3</vt:lpstr>
      <vt:lpstr>论文分享</vt:lpstr>
      <vt:lpstr>目录</vt:lpstr>
      <vt:lpstr> 背景</vt:lpstr>
      <vt:lpstr>Target</vt:lpstr>
      <vt:lpstr>Abstract</vt:lpstr>
      <vt:lpstr>Three Main Contributions</vt:lpstr>
      <vt:lpstr>Rectification Network</vt:lpstr>
      <vt:lpstr>What’s   TPS ？</vt:lpstr>
      <vt:lpstr>How does TPS work ?</vt:lpstr>
      <vt:lpstr>How does TPS work ?</vt:lpstr>
      <vt:lpstr>pipeline</vt:lpstr>
      <vt:lpstr>Rectification Network</vt:lpstr>
      <vt:lpstr>Rectification Network</vt:lpstr>
      <vt:lpstr>Rectification Network</vt:lpstr>
      <vt:lpstr>Rectification Network</vt:lpstr>
      <vt:lpstr>Rectification Network</vt:lpstr>
      <vt:lpstr>Rectification Network</vt:lpstr>
      <vt:lpstr>Rectification Network</vt:lpstr>
      <vt:lpstr>Compare with STN</vt:lpstr>
      <vt:lpstr>Recognition Network</vt:lpstr>
      <vt:lpstr>Recognition Network</vt:lpstr>
      <vt:lpstr>Experiment</vt:lpstr>
      <vt:lpstr>Experiment</vt:lpstr>
      <vt:lpstr>Experiment</vt:lpstr>
      <vt:lpstr>Experiment</vt:lpstr>
      <vt:lpstr>Comparison to State-of-the-art models</vt:lpstr>
      <vt:lpstr>End-To-End Recognition</vt:lpstr>
      <vt:lpstr>TextBoxes And ASTER</vt:lpstr>
      <vt:lpstr>Conclusion</vt:lpstr>
      <vt:lpstr>PowerPoint 演示文稿</vt:lpstr>
      <vt:lpstr>beam search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云平台周报</dc:title>
  <dc:creator>Liu Wenfeng</dc:creator>
  <cp:lastModifiedBy>张佳瑄</cp:lastModifiedBy>
  <cp:revision>4548</cp:revision>
  <cp:lastPrinted>2019-06-11T13:09:16Z</cp:lastPrinted>
  <dcterms:created xsi:type="dcterms:W3CDTF">2013-03-23T05:27:49Z</dcterms:created>
  <dcterms:modified xsi:type="dcterms:W3CDTF">2019-06-13T02:43:12Z</dcterms:modified>
</cp:coreProperties>
</file>